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rels" ContentType="application/vnd.openxmlformats-package.relationships+xml"/>
  <Default Extension="xml" ContentType="application/xml"/>
  <Default Extension="vml" ContentType="application/vnd.openxmlformats-officedocument.vmlDrawing"/>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709" r:id="rId1"/>
  </p:sldMasterIdLst>
  <p:notesMasterIdLst>
    <p:notesMasterId r:id="rId23"/>
  </p:notesMasterIdLst>
  <p:handoutMasterIdLst>
    <p:handoutMasterId r:id="rId24"/>
  </p:handoutMasterIdLst>
  <p:sldIdLst>
    <p:sldId id="375" r:id="rId2"/>
    <p:sldId id="361" r:id="rId3"/>
    <p:sldId id="362" r:id="rId4"/>
    <p:sldId id="363" r:id="rId5"/>
    <p:sldId id="378" r:id="rId6"/>
    <p:sldId id="285" r:id="rId7"/>
    <p:sldId id="286" r:id="rId8"/>
    <p:sldId id="395" r:id="rId9"/>
    <p:sldId id="379" r:id="rId10"/>
    <p:sldId id="366" r:id="rId11"/>
    <p:sldId id="380" r:id="rId12"/>
    <p:sldId id="365" r:id="rId13"/>
    <p:sldId id="367" r:id="rId14"/>
    <p:sldId id="282" r:id="rId15"/>
    <p:sldId id="381" r:id="rId16"/>
    <p:sldId id="396" r:id="rId17"/>
    <p:sldId id="383" r:id="rId18"/>
    <p:sldId id="385" r:id="rId19"/>
    <p:sldId id="397" r:id="rId20"/>
    <p:sldId id="394" r:id="rId21"/>
    <p:sldId id="393" r:id="rId22"/>
  </p:sldIdLst>
  <p:sldSz cx="9144000" cy="6858000" type="screen4x3"/>
  <p:notesSz cx="9296400" cy="6858000"/>
  <p:defaultTextStyle>
    <a:defPPr>
      <a:defRPr lang="en-US"/>
    </a:defPPr>
    <a:lvl1pPr algn="l" rtl="0" eaLnBrk="0" fontAlgn="base" hangingPunct="0">
      <a:spcBef>
        <a:spcPct val="0"/>
      </a:spcBef>
      <a:spcAft>
        <a:spcPct val="0"/>
      </a:spcAft>
      <a:defRPr sz="2400" kern="1200">
        <a:solidFill>
          <a:schemeClr val="tx1"/>
        </a:solidFill>
        <a:latin typeface="Tahoma" pitchFamily="34" charset="0"/>
        <a:ea typeface="ＭＳ Ｐゴシック" pitchFamily="1" charset="-128"/>
        <a:cs typeface="+mn-cs"/>
      </a:defRPr>
    </a:lvl1pPr>
    <a:lvl2pPr marL="457200" algn="l" rtl="0" eaLnBrk="0" fontAlgn="base" hangingPunct="0">
      <a:spcBef>
        <a:spcPct val="0"/>
      </a:spcBef>
      <a:spcAft>
        <a:spcPct val="0"/>
      </a:spcAft>
      <a:defRPr sz="2400" kern="1200">
        <a:solidFill>
          <a:schemeClr val="tx1"/>
        </a:solidFill>
        <a:latin typeface="Tahoma" pitchFamily="34" charset="0"/>
        <a:ea typeface="ＭＳ Ｐゴシック" pitchFamily="1" charset="-128"/>
        <a:cs typeface="+mn-cs"/>
      </a:defRPr>
    </a:lvl2pPr>
    <a:lvl3pPr marL="914400" algn="l" rtl="0" eaLnBrk="0" fontAlgn="base" hangingPunct="0">
      <a:spcBef>
        <a:spcPct val="0"/>
      </a:spcBef>
      <a:spcAft>
        <a:spcPct val="0"/>
      </a:spcAft>
      <a:defRPr sz="2400" kern="1200">
        <a:solidFill>
          <a:schemeClr val="tx1"/>
        </a:solidFill>
        <a:latin typeface="Tahoma" pitchFamily="34" charset="0"/>
        <a:ea typeface="ＭＳ Ｐゴシック" pitchFamily="1" charset="-128"/>
        <a:cs typeface="+mn-cs"/>
      </a:defRPr>
    </a:lvl3pPr>
    <a:lvl4pPr marL="1371600" algn="l" rtl="0" eaLnBrk="0" fontAlgn="base" hangingPunct="0">
      <a:spcBef>
        <a:spcPct val="0"/>
      </a:spcBef>
      <a:spcAft>
        <a:spcPct val="0"/>
      </a:spcAft>
      <a:defRPr sz="2400" kern="1200">
        <a:solidFill>
          <a:schemeClr val="tx1"/>
        </a:solidFill>
        <a:latin typeface="Tahoma" pitchFamily="34" charset="0"/>
        <a:ea typeface="ＭＳ Ｐゴシック" pitchFamily="1" charset="-128"/>
        <a:cs typeface="+mn-cs"/>
      </a:defRPr>
    </a:lvl4pPr>
    <a:lvl5pPr marL="1828800" algn="l" rtl="0" eaLnBrk="0" fontAlgn="base" hangingPunct="0">
      <a:spcBef>
        <a:spcPct val="0"/>
      </a:spcBef>
      <a:spcAft>
        <a:spcPct val="0"/>
      </a:spcAft>
      <a:defRPr sz="2400" kern="1200">
        <a:solidFill>
          <a:schemeClr val="tx1"/>
        </a:solidFill>
        <a:latin typeface="Tahoma" pitchFamily="34" charset="0"/>
        <a:ea typeface="ＭＳ Ｐゴシック" pitchFamily="1" charset="-128"/>
        <a:cs typeface="+mn-cs"/>
      </a:defRPr>
    </a:lvl5pPr>
    <a:lvl6pPr marL="2286000" algn="l" defTabSz="914400" rtl="0" eaLnBrk="1" latinLnBrk="0" hangingPunct="1">
      <a:defRPr sz="2400" kern="1200">
        <a:solidFill>
          <a:schemeClr val="tx1"/>
        </a:solidFill>
        <a:latin typeface="Tahoma" pitchFamily="34" charset="0"/>
        <a:ea typeface="ＭＳ Ｐゴシック" pitchFamily="1" charset="-128"/>
        <a:cs typeface="+mn-cs"/>
      </a:defRPr>
    </a:lvl6pPr>
    <a:lvl7pPr marL="2743200" algn="l" defTabSz="914400" rtl="0" eaLnBrk="1" latinLnBrk="0" hangingPunct="1">
      <a:defRPr sz="2400" kern="1200">
        <a:solidFill>
          <a:schemeClr val="tx1"/>
        </a:solidFill>
        <a:latin typeface="Tahoma" pitchFamily="34" charset="0"/>
        <a:ea typeface="ＭＳ Ｐゴシック" pitchFamily="1" charset="-128"/>
        <a:cs typeface="+mn-cs"/>
      </a:defRPr>
    </a:lvl7pPr>
    <a:lvl8pPr marL="3200400" algn="l" defTabSz="914400" rtl="0" eaLnBrk="1" latinLnBrk="0" hangingPunct="1">
      <a:defRPr sz="2400" kern="1200">
        <a:solidFill>
          <a:schemeClr val="tx1"/>
        </a:solidFill>
        <a:latin typeface="Tahoma" pitchFamily="34" charset="0"/>
        <a:ea typeface="ＭＳ Ｐゴシック" pitchFamily="1" charset="-128"/>
        <a:cs typeface="+mn-cs"/>
      </a:defRPr>
    </a:lvl8pPr>
    <a:lvl9pPr marL="3657600" algn="l" defTabSz="914400" rtl="0" eaLnBrk="1" latinLnBrk="0" hangingPunct="1">
      <a:defRPr sz="2400" kern="1200">
        <a:solidFill>
          <a:schemeClr val="tx1"/>
        </a:solidFill>
        <a:latin typeface="Tahoma" pitchFamily="34" charset="0"/>
        <a:ea typeface="ＭＳ Ｐゴシック" pitchFamily="1"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00"/>
    <a:srgbClr val="FF1882"/>
    <a:srgbClr val="0A078C"/>
    <a:srgbClr val="F7F7F7"/>
    <a:srgbClr val="FE0309"/>
    <a:srgbClr val="FE4449"/>
    <a:srgbClr val="FCE14A"/>
    <a:srgbClr val="2A296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1259" autoAdjust="0"/>
    <p:restoredTop sz="96434" autoAdjust="0"/>
  </p:normalViewPr>
  <p:slideViewPr>
    <p:cSldViewPr>
      <p:cViewPr varScale="1">
        <p:scale>
          <a:sx n="105" d="100"/>
          <a:sy n="105" d="100"/>
        </p:scale>
        <p:origin x="342" y="9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5688"/>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drawings/_rels/vmlDrawing1.vml.rels><?xml version="1.0" encoding="UTF-8" standalone="yes"?>
<Relationships xmlns="http://schemas.openxmlformats.org/package/2006/relationships"><Relationship Id="rId3" Type="http://schemas.openxmlformats.org/officeDocument/2006/relationships/image" Target="../media/image11.wmf"/><Relationship Id="rId2" Type="http://schemas.openxmlformats.org/officeDocument/2006/relationships/image" Target="../media/image10.wmf"/><Relationship Id="rId1" Type="http://schemas.openxmlformats.org/officeDocument/2006/relationships/image" Target="../media/image9.wmf"/></Relationships>
</file>

<file path=ppt/drawings/_rels/vmlDrawing2.vml.rels><?xml version="1.0" encoding="UTF-8" standalone="yes"?>
<Relationships xmlns="http://schemas.openxmlformats.org/package/2006/relationships"><Relationship Id="rId2" Type="http://schemas.openxmlformats.org/officeDocument/2006/relationships/image" Target="../media/image14.wmf"/><Relationship Id="rId1" Type="http://schemas.openxmlformats.org/officeDocument/2006/relationships/image" Target="../media/image13.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5.w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15.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8898" name="Rectangle 2"/>
          <p:cNvSpPr>
            <a:spLocks noGrp="1" noChangeArrowheads="1"/>
          </p:cNvSpPr>
          <p:nvPr>
            <p:ph type="hdr" sz="quarter"/>
          </p:nvPr>
        </p:nvSpPr>
        <p:spPr bwMode="auto">
          <a:xfrm>
            <a:off x="0" y="0"/>
            <a:ext cx="4029075" cy="3429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pitchFamily="34" charset="0"/>
              </a:defRPr>
            </a:lvl1pPr>
          </a:lstStyle>
          <a:p>
            <a:endParaRPr lang="en-GB"/>
          </a:p>
        </p:txBody>
      </p:sp>
      <p:sp>
        <p:nvSpPr>
          <p:cNvPr id="208899" name="Rectangle 3"/>
          <p:cNvSpPr>
            <a:spLocks noGrp="1" noChangeArrowheads="1"/>
          </p:cNvSpPr>
          <p:nvPr>
            <p:ph type="dt" sz="quarter" idx="1"/>
          </p:nvPr>
        </p:nvSpPr>
        <p:spPr bwMode="auto">
          <a:xfrm>
            <a:off x="5265738" y="0"/>
            <a:ext cx="4029075" cy="3429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pitchFamily="34" charset="0"/>
              </a:defRPr>
            </a:lvl1pPr>
          </a:lstStyle>
          <a:p>
            <a:endParaRPr lang="en-GB"/>
          </a:p>
        </p:txBody>
      </p:sp>
      <p:sp>
        <p:nvSpPr>
          <p:cNvPr id="208900" name="Rectangle 4"/>
          <p:cNvSpPr>
            <a:spLocks noGrp="1" noChangeArrowheads="1"/>
          </p:cNvSpPr>
          <p:nvPr>
            <p:ph type="ftr" sz="quarter" idx="2"/>
          </p:nvPr>
        </p:nvSpPr>
        <p:spPr bwMode="auto">
          <a:xfrm>
            <a:off x="0" y="6513513"/>
            <a:ext cx="4029075" cy="3429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pitchFamily="34" charset="0"/>
              </a:defRPr>
            </a:lvl1pPr>
          </a:lstStyle>
          <a:p>
            <a:endParaRPr lang="en-GB"/>
          </a:p>
        </p:txBody>
      </p:sp>
      <p:sp>
        <p:nvSpPr>
          <p:cNvPr id="208901" name="Rectangle 5"/>
          <p:cNvSpPr>
            <a:spLocks noGrp="1" noChangeArrowheads="1"/>
          </p:cNvSpPr>
          <p:nvPr>
            <p:ph type="sldNum" sz="quarter" idx="3"/>
          </p:nvPr>
        </p:nvSpPr>
        <p:spPr bwMode="auto">
          <a:xfrm>
            <a:off x="5265738" y="6513513"/>
            <a:ext cx="4029075" cy="3429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Arial" pitchFamily="34" charset="0"/>
              </a:defRPr>
            </a:lvl1pPr>
          </a:lstStyle>
          <a:p>
            <a:fld id="{ABEA8D0C-A347-4AD0-94BE-BF54B68C345E}" type="slidenum">
              <a:rPr lang="en-GB"/>
              <a:pPr/>
              <a:t>‹#›</a:t>
            </a:fld>
            <a:endParaRPr lang="en-GB"/>
          </a:p>
        </p:txBody>
      </p:sp>
    </p:spTree>
    <p:extLst>
      <p:ext uri="{BB962C8B-B14F-4D97-AF65-F5344CB8AC3E}">
        <p14:creationId xmlns:p14="http://schemas.microsoft.com/office/powerpoint/2010/main" val="131386191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5538" name="Rectangle 2"/>
          <p:cNvSpPr>
            <a:spLocks noGrp="1" noChangeArrowheads="1"/>
          </p:cNvSpPr>
          <p:nvPr>
            <p:ph type="hdr" sz="quarter"/>
          </p:nvPr>
        </p:nvSpPr>
        <p:spPr bwMode="auto">
          <a:xfrm>
            <a:off x="0" y="0"/>
            <a:ext cx="4029075" cy="3429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defRPr sz="1200">
                <a:latin typeface="Arial" pitchFamily="34" charset="0"/>
              </a:defRPr>
            </a:lvl1pPr>
          </a:lstStyle>
          <a:p>
            <a:endParaRPr lang="en-US"/>
          </a:p>
        </p:txBody>
      </p:sp>
      <p:sp>
        <p:nvSpPr>
          <p:cNvPr id="65539" name="Rectangle 3"/>
          <p:cNvSpPr>
            <a:spLocks noGrp="1" noChangeArrowheads="1"/>
          </p:cNvSpPr>
          <p:nvPr>
            <p:ph type="dt" idx="1"/>
          </p:nvPr>
        </p:nvSpPr>
        <p:spPr bwMode="auto">
          <a:xfrm>
            <a:off x="5267325" y="0"/>
            <a:ext cx="4029075" cy="3429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a:defRPr sz="1200">
                <a:latin typeface="Arial" pitchFamily="34" charset="0"/>
              </a:defRPr>
            </a:lvl1pPr>
          </a:lstStyle>
          <a:p>
            <a:endParaRPr lang="en-US"/>
          </a:p>
        </p:txBody>
      </p:sp>
      <p:sp>
        <p:nvSpPr>
          <p:cNvPr id="65540" name="Rectangle 4"/>
          <p:cNvSpPr>
            <a:spLocks noGrp="1" noRot="1" noChangeAspect="1" noChangeArrowheads="1" noTextEdit="1"/>
          </p:cNvSpPr>
          <p:nvPr>
            <p:ph type="sldImg" idx="2"/>
          </p:nvPr>
        </p:nvSpPr>
        <p:spPr bwMode="auto">
          <a:xfrm>
            <a:off x="2933700" y="514350"/>
            <a:ext cx="3429000" cy="2571750"/>
          </a:xfrm>
          <a:prstGeom prst="rect">
            <a:avLst/>
          </a:prstGeom>
          <a:noFill/>
          <a:ln w="9525">
            <a:solidFill>
              <a:srgbClr val="000000"/>
            </a:solidFill>
            <a:miter lim="800000"/>
            <a:headEnd/>
            <a:tailEnd/>
          </a:ln>
          <a:effectLst/>
        </p:spPr>
      </p:sp>
      <p:sp>
        <p:nvSpPr>
          <p:cNvPr id="65541" name="Rectangle 5"/>
          <p:cNvSpPr>
            <a:spLocks noGrp="1" noChangeArrowheads="1"/>
          </p:cNvSpPr>
          <p:nvPr>
            <p:ph type="body" sz="quarter" idx="3"/>
          </p:nvPr>
        </p:nvSpPr>
        <p:spPr bwMode="auto">
          <a:xfrm>
            <a:off x="1239838" y="3257550"/>
            <a:ext cx="6816725" cy="30861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65542" name="Rectangle 6"/>
          <p:cNvSpPr>
            <a:spLocks noGrp="1" noChangeArrowheads="1"/>
          </p:cNvSpPr>
          <p:nvPr>
            <p:ph type="ftr" sz="quarter" idx="4"/>
          </p:nvPr>
        </p:nvSpPr>
        <p:spPr bwMode="auto">
          <a:xfrm>
            <a:off x="0" y="6515100"/>
            <a:ext cx="4029075" cy="3429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a:defRPr sz="1200">
                <a:latin typeface="Arial" pitchFamily="34" charset="0"/>
              </a:defRPr>
            </a:lvl1pPr>
          </a:lstStyle>
          <a:p>
            <a:endParaRPr lang="en-US"/>
          </a:p>
        </p:txBody>
      </p:sp>
      <p:sp>
        <p:nvSpPr>
          <p:cNvPr id="65543" name="Rectangle 7"/>
          <p:cNvSpPr>
            <a:spLocks noGrp="1" noChangeArrowheads="1"/>
          </p:cNvSpPr>
          <p:nvPr>
            <p:ph type="sldNum" sz="quarter" idx="5"/>
          </p:nvPr>
        </p:nvSpPr>
        <p:spPr bwMode="auto">
          <a:xfrm>
            <a:off x="5267325" y="6515100"/>
            <a:ext cx="4029075" cy="3429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algn="r">
              <a:defRPr sz="1200">
                <a:latin typeface="Arial" pitchFamily="34" charset="0"/>
              </a:defRPr>
            </a:lvl1pPr>
          </a:lstStyle>
          <a:p>
            <a:fld id="{E2FB4CC0-4AC4-4000-BE9E-92C007D5814E}" type="slidenum">
              <a:rPr lang="en-US"/>
              <a:pPr/>
              <a:t>‹#›</a:t>
            </a:fld>
            <a:endParaRPr lang="en-US"/>
          </a:p>
        </p:txBody>
      </p:sp>
    </p:spTree>
    <p:extLst>
      <p:ext uri="{BB962C8B-B14F-4D97-AF65-F5344CB8AC3E}">
        <p14:creationId xmlns:p14="http://schemas.microsoft.com/office/powerpoint/2010/main" val="2376019110"/>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pitchFamily="34" charset="0"/>
        <a:ea typeface="ＭＳ Ｐゴシック" pitchFamily="1" charset="-128"/>
        <a:cs typeface="+mn-cs"/>
      </a:defRPr>
    </a:lvl1pPr>
    <a:lvl2pPr marL="457200" algn="l" rtl="0" fontAlgn="base">
      <a:spcBef>
        <a:spcPct val="30000"/>
      </a:spcBef>
      <a:spcAft>
        <a:spcPct val="0"/>
      </a:spcAft>
      <a:defRPr sz="1200" kern="1200">
        <a:solidFill>
          <a:schemeClr val="tx1"/>
        </a:solidFill>
        <a:latin typeface="Arial" pitchFamily="34" charset="0"/>
        <a:ea typeface="ＭＳ Ｐゴシック" pitchFamily="1" charset="-128"/>
        <a:cs typeface="+mn-cs"/>
      </a:defRPr>
    </a:lvl2pPr>
    <a:lvl3pPr marL="914400" algn="l" rtl="0" fontAlgn="base">
      <a:spcBef>
        <a:spcPct val="30000"/>
      </a:spcBef>
      <a:spcAft>
        <a:spcPct val="0"/>
      </a:spcAft>
      <a:defRPr sz="1200" kern="1200">
        <a:solidFill>
          <a:schemeClr val="tx1"/>
        </a:solidFill>
        <a:latin typeface="Arial" pitchFamily="34" charset="0"/>
        <a:ea typeface="ＭＳ Ｐゴシック" pitchFamily="1" charset="-128"/>
        <a:cs typeface="+mn-cs"/>
      </a:defRPr>
    </a:lvl3pPr>
    <a:lvl4pPr marL="1371600" algn="l" rtl="0" fontAlgn="base">
      <a:spcBef>
        <a:spcPct val="30000"/>
      </a:spcBef>
      <a:spcAft>
        <a:spcPct val="0"/>
      </a:spcAft>
      <a:defRPr sz="1200" kern="1200">
        <a:solidFill>
          <a:schemeClr val="tx1"/>
        </a:solidFill>
        <a:latin typeface="Arial" pitchFamily="34" charset="0"/>
        <a:ea typeface="ＭＳ Ｐゴシック" pitchFamily="1" charset="-128"/>
        <a:cs typeface="+mn-cs"/>
      </a:defRPr>
    </a:lvl4pPr>
    <a:lvl5pPr marL="1828800" algn="l" rtl="0" fontAlgn="base">
      <a:spcBef>
        <a:spcPct val="30000"/>
      </a:spcBef>
      <a:spcAft>
        <a:spcPct val="0"/>
      </a:spcAft>
      <a:defRPr sz="1200" kern="1200">
        <a:solidFill>
          <a:schemeClr val="tx1"/>
        </a:solidFill>
        <a:latin typeface="Arial" pitchFamily="34" charset="0"/>
        <a:ea typeface="ＭＳ Ｐゴシック" pitchFamily="1"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EDB20BD-C0B6-4513-9D90-C2056E291176}" type="slidenum">
              <a:rPr lang="en-US"/>
              <a:pPr/>
              <a:t>6</a:t>
            </a:fld>
            <a:endParaRPr lang="en-US"/>
          </a:p>
        </p:txBody>
      </p:sp>
      <p:sp>
        <p:nvSpPr>
          <p:cNvPr id="111618" name="Rectangle 2"/>
          <p:cNvSpPr>
            <a:spLocks noGrp="1" noRot="1" noChangeAspect="1" noChangeArrowheads="1" noTextEdit="1"/>
          </p:cNvSpPr>
          <p:nvPr>
            <p:ph type="sldImg"/>
          </p:nvPr>
        </p:nvSpPr>
        <p:spPr>
          <a:ln/>
        </p:spPr>
      </p:sp>
      <p:sp>
        <p:nvSpPr>
          <p:cNvPr id="111619" name="Rectangle 3"/>
          <p:cNvSpPr>
            <a:spLocks noGrp="1" noChangeArrowheads="1"/>
          </p:cNvSpPr>
          <p:nvPr>
            <p:ph type="body" idx="1"/>
          </p:nvPr>
        </p:nvSpPr>
        <p:spPr/>
        <p:txBody>
          <a:bodyPr/>
          <a:lstStyle/>
          <a:p>
            <a:endParaRPr lang="en-GB"/>
          </a:p>
        </p:txBody>
      </p:sp>
    </p:spTree>
    <p:extLst>
      <p:ext uri="{BB962C8B-B14F-4D97-AF65-F5344CB8AC3E}">
        <p14:creationId xmlns:p14="http://schemas.microsoft.com/office/powerpoint/2010/main" val="12209197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C132E53-0968-441F-9294-C32EE313968F}" type="slidenum">
              <a:rPr lang="en-US"/>
              <a:pPr/>
              <a:t>7</a:t>
            </a:fld>
            <a:endParaRPr lang="en-US"/>
          </a:p>
        </p:txBody>
      </p:sp>
      <p:sp>
        <p:nvSpPr>
          <p:cNvPr id="112642" name="Rectangle 2"/>
          <p:cNvSpPr>
            <a:spLocks noGrp="1" noRot="1" noChangeAspect="1" noChangeArrowheads="1" noTextEdit="1"/>
          </p:cNvSpPr>
          <p:nvPr>
            <p:ph type="sldImg"/>
          </p:nvPr>
        </p:nvSpPr>
        <p:spPr>
          <a:ln/>
        </p:spPr>
      </p:sp>
      <p:sp>
        <p:nvSpPr>
          <p:cNvPr id="112643" name="Rectangle 3"/>
          <p:cNvSpPr>
            <a:spLocks noGrp="1" noChangeArrowheads="1"/>
          </p:cNvSpPr>
          <p:nvPr>
            <p:ph type="body" idx="1"/>
          </p:nvPr>
        </p:nvSpPr>
        <p:spPr/>
        <p:txBody>
          <a:bodyPr/>
          <a:lstStyle/>
          <a:p>
            <a:endParaRPr lang="en-GB"/>
          </a:p>
        </p:txBody>
      </p:sp>
    </p:spTree>
    <p:extLst>
      <p:ext uri="{BB962C8B-B14F-4D97-AF65-F5344CB8AC3E}">
        <p14:creationId xmlns:p14="http://schemas.microsoft.com/office/powerpoint/2010/main" val="372374250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564A2BD-9556-4753-8E9A-7B2DDF6E44F4}" type="slidenum">
              <a:rPr lang="en-US"/>
              <a:pPr/>
              <a:t>12</a:t>
            </a:fld>
            <a:endParaRPr lang="en-US"/>
          </a:p>
        </p:txBody>
      </p:sp>
      <p:sp>
        <p:nvSpPr>
          <p:cNvPr id="273410" name="Rectangle 2"/>
          <p:cNvSpPr>
            <a:spLocks noGrp="1" noRot="1" noChangeAspect="1" noChangeArrowheads="1" noTextEdit="1"/>
          </p:cNvSpPr>
          <p:nvPr>
            <p:ph type="sldImg"/>
          </p:nvPr>
        </p:nvSpPr>
        <p:spPr>
          <a:ln/>
        </p:spPr>
      </p:sp>
      <p:sp>
        <p:nvSpPr>
          <p:cNvPr id="273411" name="Rectangle 3"/>
          <p:cNvSpPr>
            <a:spLocks noGrp="1" noChangeArrowheads="1"/>
          </p:cNvSpPr>
          <p:nvPr>
            <p:ph type="body" idx="1"/>
          </p:nvPr>
        </p:nvSpPr>
        <p:spPr/>
        <p:txBody>
          <a:bodyPr/>
          <a:lstStyle/>
          <a:p>
            <a:endParaRPr lang="en-GB"/>
          </a:p>
        </p:txBody>
      </p:sp>
    </p:spTree>
    <p:extLst>
      <p:ext uri="{BB962C8B-B14F-4D97-AF65-F5344CB8AC3E}">
        <p14:creationId xmlns:p14="http://schemas.microsoft.com/office/powerpoint/2010/main" val="14372984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1CFE1F8-E910-4565-8A8F-1C70714B8461}" type="slidenum">
              <a:rPr lang="en-US"/>
              <a:pPr/>
              <a:t>13</a:t>
            </a:fld>
            <a:endParaRPr lang="en-US"/>
          </a:p>
        </p:txBody>
      </p:sp>
      <p:sp>
        <p:nvSpPr>
          <p:cNvPr id="277506" name="Rectangle 2"/>
          <p:cNvSpPr>
            <a:spLocks noGrp="1" noRot="1" noChangeAspect="1" noChangeArrowheads="1" noTextEdit="1"/>
          </p:cNvSpPr>
          <p:nvPr>
            <p:ph type="sldImg"/>
          </p:nvPr>
        </p:nvSpPr>
        <p:spPr>
          <a:ln/>
        </p:spPr>
      </p:sp>
      <p:sp>
        <p:nvSpPr>
          <p:cNvPr id="277507" name="Rectangle 3"/>
          <p:cNvSpPr>
            <a:spLocks noGrp="1" noChangeArrowheads="1"/>
          </p:cNvSpPr>
          <p:nvPr>
            <p:ph type="body" idx="1"/>
          </p:nvPr>
        </p:nvSpPr>
        <p:spPr/>
        <p:txBody>
          <a:bodyPr/>
          <a:lstStyle/>
          <a:p>
            <a:endParaRPr lang="en-GB"/>
          </a:p>
        </p:txBody>
      </p:sp>
    </p:spTree>
    <p:extLst>
      <p:ext uri="{BB962C8B-B14F-4D97-AF65-F5344CB8AC3E}">
        <p14:creationId xmlns:p14="http://schemas.microsoft.com/office/powerpoint/2010/main" val="266341698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F4B0505-5632-4DC8-877A-200E09E5C7FA}" type="slidenum">
              <a:rPr lang="en-US"/>
              <a:pPr/>
              <a:t>14</a:t>
            </a:fld>
            <a:endParaRPr lang="en-US"/>
          </a:p>
        </p:txBody>
      </p:sp>
      <p:sp>
        <p:nvSpPr>
          <p:cNvPr id="97282" name="Rectangle 2"/>
          <p:cNvSpPr>
            <a:spLocks noGrp="1" noRot="1" noChangeAspect="1" noChangeArrowheads="1" noTextEdit="1"/>
          </p:cNvSpPr>
          <p:nvPr>
            <p:ph type="sldImg"/>
          </p:nvPr>
        </p:nvSpPr>
        <p:spPr>
          <a:ln/>
        </p:spPr>
      </p:sp>
      <p:sp>
        <p:nvSpPr>
          <p:cNvPr id="97283" name="Rectangle 3"/>
          <p:cNvSpPr>
            <a:spLocks noGrp="1" noChangeArrowheads="1"/>
          </p:cNvSpPr>
          <p:nvPr>
            <p:ph type="body" idx="1"/>
          </p:nvPr>
        </p:nvSpPr>
        <p:spPr/>
        <p:txBody>
          <a:bodyPr/>
          <a:lstStyle/>
          <a:p>
            <a:endParaRPr lang="en-GB"/>
          </a:p>
        </p:txBody>
      </p:sp>
    </p:spTree>
    <p:extLst>
      <p:ext uri="{BB962C8B-B14F-4D97-AF65-F5344CB8AC3E}">
        <p14:creationId xmlns:p14="http://schemas.microsoft.com/office/powerpoint/2010/main" val="79325975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8" name="Date Placeholder 27"/>
          <p:cNvSpPr>
            <a:spLocks noGrp="1"/>
          </p:cNvSpPr>
          <p:nvPr>
            <p:ph type="dt" sz="half" idx="10"/>
          </p:nvPr>
        </p:nvSpPr>
        <p:spPr/>
        <p:txBody>
          <a:bodyPr/>
          <a:lstStyle>
            <a:extLst/>
          </a:lstStyle>
          <a:p>
            <a:endParaRPr lang="en-US"/>
          </a:p>
        </p:txBody>
      </p:sp>
      <p:sp>
        <p:nvSpPr>
          <p:cNvPr id="17" name="Footer Placeholder 16"/>
          <p:cNvSpPr>
            <a:spLocks noGrp="1"/>
          </p:cNvSpPr>
          <p:nvPr>
            <p:ph type="ftr" sz="quarter" idx="11"/>
          </p:nvPr>
        </p:nvSpPr>
        <p:spPr/>
        <p:txBody>
          <a:bodyPr/>
          <a:lstStyle>
            <a:extLst/>
          </a:lstStyle>
          <a:p>
            <a:endParaRPr lang="en-US"/>
          </a:p>
        </p:txBody>
      </p:sp>
      <p:sp>
        <p:nvSpPr>
          <p:cNvPr id="29" name="Slide Number Placeholder 28"/>
          <p:cNvSpPr>
            <a:spLocks noGrp="1"/>
          </p:cNvSpPr>
          <p:nvPr>
            <p:ph type="sldNum" sz="quarter" idx="12"/>
          </p:nvPr>
        </p:nvSpPr>
        <p:spPr/>
        <p:txBody>
          <a:bodyPr/>
          <a:lstStyle>
            <a:extLst/>
          </a:lstStyle>
          <a:p>
            <a:fld id="{C6A7D0C6-A0A7-4C79-B489-81FDC2D48650}" type="slidenum">
              <a:rPr lang="en-US" smtClean="0"/>
              <a:pPr/>
              <a:t>‹#›</a:t>
            </a:fld>
            <a:endParaRPr lang="en-US"/>
          </a:p>
        </p:txBody>
      </p:sp>
      <p:sp>
        <p:nvSpPr>
          <p:cNvPr id="32" name="Rectangle 31"/>
          <p:cNvSpPr/>
          <p:nvPr/>
        </p:nvSpPr>
        <p:spPr>
          <a:xfrm>
            <a:off x="0" y="-1"/>
            <a:ext cx="365760" cy="6854456"/>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9" name="Rectangle 38"/>
          <p:cNvSpPr/>
          <p:nvPr/>
        </p:nvSpPr>
        <p:spPr>
          <a:xfrm>
            <a:off x="309558" y="680477"/>
            <a:ext cx="45720"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0" name="Rectangle 39"/>
          <p:cNvSpPr/>
          <p:nvPr/>
        </p:nvSpPr>
        <p:spPr>
          <a:xfrm>
            <a:off x="269073"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1" name="Rectangle 40"/>
          <p:cNvSpPr/>
          <p:nvPr/>
        </p:nvSpPr>
        <p:spPr>
          <a:xfrm>
            <a:off x="250020"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42" name="Rectangle 41"/>
          <p:cNvSpPr/>
          <p:nvPr/>
        </p:nvSpPr>
        <p:spPr>
          <a:xfrm>
            <a:off x="221768"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8" name="Title 7"/>
          <p:cNvSpPr>
            <a:spLocks noGrp="1"/>
          </p:cNvSpPr>
          <p:nvPr>
            <p:ph type="ctrTitle"/>
          </p:nvPr>
        </p:nvSpPr>
        <p:spPr>
          <a:xfrm>
            <a:off x="914400" y="4343400"/>
            <a:ext cx="7772400" cy="1975104"/>
          </a:xfrm>
        </p:spPr>
        <p:txBody>
          <a:bodyPr/>
          <a:lstStyle>
            <a:lvl1pPr marR="9144" algn="l">
              <a:defRPr sz="4000" b="1" cap="all" spc="0" baseline="0">
                <a:effectLst>
                  <a:reflection blurRad="12700" stA="34000" endA="740" endPos="53000" dir="5400000" sy="-100000" algn="bl" rotWithShape="0"/>
                </a:effectLst>
              </a:defRPr>
            </a:lvl1pPr>
            <a:extLst/>
          </a:lstStyle>
          <a:p>
            <a:r>
              <a:rPr kumimoji="0" lang="en-US" smtClean="0"/>
              <a:t>Click to edit Master title style</a:t>
            </a:r>
            <a:endParaRPr kumimoji="0" lang="en-US"/>
          </a:p>
        </p:txBody>
      </p:sp>
      <p:sp>
        <p:nvSpPr>
          <p:cNvPr id="9" name="Subtitle 8"/>
          <p:cNvSpPr>
            <a:spLocks noGrp="1"/>
          </p:cNvSpPr>
          <p:nvPr>
            <p:ph type="subTitle" idx="1"/>
          </p:nvPr>
        </p:nvSpPr>
        <p:spPr>
          <a:xfrm>
            <a:off x="914400" y="2834640"/>
            <a:ext cx="7772400" cy="1508760"/>
          </a:xfrm>
        </p:spPr>
        <p:txBody>
          <a:bodyPr lIns="100584" tIns="45720" anchor="b"/>
          <a:lstStyle>
            <a:lvl1pPr marL="0" indent="0" algn="l">
              <a:spcBef>
                <a:spcPts val="0"/>
              </a:spcBef>
              <a:buNone/>
              <a:defRPr sz="2000">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56" name="Rectangle 55"/>
          <p:cNvSpPr/>
          <p:nvPr/>
        </p:nvSpPr>
        <p:spPr>
          <a:xfrm>
            <a:off x="255291" y="5047394"/>
            <a:ext cx="73152" cy="169164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5" name="Rectangle 64"/>
          <p:cNvSpPr/>
          <p:nvPr/>
        </p:nvSpPr>
        <p:spPr>
          <a:xfrm>
            <a:off x="255291" y="4796819"/>
            <a:ext cx="73152"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6" name="Rectangle 65"/>
          <p:cNvSpPr/>
          <p:nvPr/>
        </p:nvSpPr>
        <p:spPr>
          <a:xfrm>
            <a:off x="255291" y="4637685"/>
            <a:ext cx="73152" cy="137160"/>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7" name="Rectangle 66"/>
          <p:cNvSpPr/>
          <p:nvPr/>
        </p:nvSpPr>
        <p:spPr>
          <a:xfrm>
            <a:off x="255291" y="4542559"/>
            <a:ext cx="73152" cy="7315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F5D9E808-C2CC-417A-8963-49DDC04681B4}"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1981200" cy="5851525"/>
          </a:xfrm>
        </p:spPr>
        <p:txBody>
          <a:bodyPr vert="eaVert" anchor="ct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609600" y="274639"/>
            <a:ext cx="58674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7A1B7054-BE4A-43DE-AF4D-55231AD1AE24}"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2ABE8F88-3C13-41EC-887D-0D3F0E600CBC}"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14" name="Freeform 13"/>
          <p:cNvSpPr>
            <a:spLocks/>
          </p:cNvSpPr>
          <p:nvPr/>
        </p:nvSpPr>
        <p:spPr bwMode="auto">
          <a:xfrm>
            <a:off x="4828952" y="1073888"/>
            <a:ext cx="4322136" cy="5791200"/>
          </a:xfrm>
          <a:custGeom>
            <a:avLst>
              <a:gd name="A1" fmla="val 0"/>
              <a:gd name="A2" fmla="val 0"/>
              <a:gd name="A3" fmla="val 0"/>
              <a:gd name="A4" fmla="val 0"/>
              <a:gd name="A5" fmla="val 0"/>
              <a:gd name="A6" fmla="val 0"/>
              <a:gd name="A7" fmla="val 0"/>
              <a:gd name="A8" fmla="val 0"/>
            </a:avLst>
            <a:gdLst/>
            <a:ahLst/>
            <a:cxnLst>
              <a:cxn ang="0">
                <a:pos x="0" y="3648"/>
              </a:cxn>
              <a:cxn ang="0">
                <a:pos x="720" y="2016"/>
              </a:cxn>
              <a:cxn ang="0">
                <a:pos x="2736" y="0"/>
              </a:cxn>
              <a:cxn ang="0">
                <a:pos x="2736" y="96"/>
              </a:cxn>
              <a:cxn ang="0">
                <a:pos x="744" y="2038"/>
              </a:cxn>
              <a:cxn ang="0">
                <a:pos x="48" y="3648"/>
              </a:cxn>
              <a:cxn ang="0">
                <a:pos x="0" y="3648"/>
              </a:cxn>
            </a:cxnLst>
            <a:rect l="0" t="0" r="0" b="0"/>
            <a:pathLst>
              <a:path w="2736" h="3648">
                <a:moveTo>
                  <a:pt x="0" y="3648"/>
                </a:moveTo>
                <a:lnTo>
                  <a:pt x="720" y="2016"/>
                </a:lnTo>
                <a:lnTo>
                  <a:pt x="2736" y="672"/>
                </a:lnTo>
                <a:lnTo>
                  <a:pt x="2736" y="720"/>
                </a:lnTo>
                <a:lnTo>
                  <a:pt x="744" y="2038"/>
                </a:lnTo>
                <a:lnTo>
                  <a:pt x="48" y="3648"/>
                </a:lnTo>
                <a:lnTo>
                  <a:pt x="48" y="3648"/>
                </a:lnTo>
                <a:close/>
              </a:path>
            </a:pathLst>
          </a:custGeom>
          <a:noFill/>
          <a:ln w="3175" cap="flat" cmpd="sng" algn="ctr">
            <a:solidFill>
              <a:schemeClr val="accent2">
                <a:alpha val="53000"/>
              </a:schemeClr>
            </a:solid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5" name="Freeform 14"/>
          <p:cNvSpPr>
            <a:spLocks/>
          </p:cNvSpPr>
          <p:nvPr/>
        </p:nvSpPr>
        <p:spPr bwMode="auto">
          <a:xfrm>
            <a:off x="373966" y="0"/>
            <a:ext cx="5514536" cy="6615332"/>
          </a:xfrm>
          <a:custGeom>
            <a:avLst>
              <a:gd name="A1" fmla="val 0"/>
              <a:gd name="A2" fmla="val 0"/>
              <a:gd name="A3" fmla="val 0"/>
              <a:gd name="A4" fmla="val 0"/>
              <a:gd name="A5" fmla="val 0"/>
              <a:gd name="A6" fmla="val 0"/>
              <a:gd name="A7" fmla="val 0"/>
              <a:gd name="A8" fmla="val 0"/>
            </a:avLst>
            <a:gdLst/>
            <a:ahLst/>
            <a:cxnLst>
              <a:cxn ang="0">
                <a:pos x="0" y="4080"/>
              </a:cxn>
              <a:cxn ang="0">
                <a:pos x="0" y="4128"/>
              </a:cxn>
              <a:cxn ang="0">
                <a:pos x="3504" y="2640"/>
              </a:cxn>
              <a:cxn ang="0">
                <a:pos x="2880" y="0"/>
              </a:cxn>
              <a:cxn ang="0">
                <a:pos x="2832" y="0"/>
              </a:cxn>
              <a:cxn ang="0">
                <a:pos x="3465" y="2619"/>
              </a:cxn>
              <a:cxn ang="0">
                <a:pos x="0" y="4080"/>
              </a:cxn>
            </a:cxnLst>
            <a:rect l="0" t="0" r="0" b="0"/>
            <a:pathLst>
              <a:path w="3504" h="4128">
                <a:moveTo>
                  <a:pt x="0" y="4080"/>
                </a:moveTo>
                <a:lnTo>
                  <a:pt x="0" y="4128"/>
                </a:lnTo>
                <a:lnTo>
                  <a:pt x="3504" y="2640"/>
                </a:lnTo>
                <a:lnTo>
                  <a:pt x="2880" y="0"/>
                </a:lnTo>
                <a:lnTo>
                  <a:pt x="2832" y="0"/>
                </a:lnTo>
                <a:lnTo>
                  <a:pt x="3465" y="2619"/>
                </a:lnTo>
                <a:lnTo>
                  <a:pt x="0" y="4080"/>
                </a:lnTo>
                <a:close/>
              </a:path>
            </a:pathLst>
          </a:custGeom>
          <a:noFill/>
          <a:ln w="3175" cap="flat" cmpd="sng" algn="ctr">
            <a:solidFill>
              <a:schemeClr val="accent2">
                <a:alpha val="53000"/>
              </a:schemeClr>
            </a:solid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3" name="Freeform 12"/>
          <p:cNvSpPr>
            <a:spLocks/>
          </p:cNvSpPr>
          <p:nvPr/>
        </p:nvSpPr>
        <p:spPr bwMode="auto">
          <a:xfrm rot="5236414">
            <a:off x="4462128" y="1483600"/>
            <a:ext cx="4114800" cy="118872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6" name="Freeform 15"/>
          <p:cNvSpPr>
            <a:spLocks/>
          </p:cNvSpPr>
          <p:nvPr/>
        </p:nvSpPr>
        <p:spPr bwMode="auto">
          <a:xfrm>
            <a:off x="5943600" y="0"/>
            <a:ext cx="2743200" cy="4267200"/>
          </a:xfrm>
          <a:custGeom>
            <a:avLst>
              <a:gd name="A1" fmla="val 0"/>
              <a:gd name="A2" fmla="val 0"/>
              <a:gd name="A3" fmla="val 0"/>
              <a:gd name="A4" fmla="val 0"/>
              <a:gd name="A5" fmla="val 0"/>
              <a:gd name="A6" fmla="val 0"/>
              <a:gd name="A7" fmla="val 0"/>
              <a:gd name="A8" fmla="val 0"/>
            </a:avLst>
            <a:gdLst/>
            <a:ahLst/>
            <a:cxnLst>
              <a:cxn ang="0">
                <a:pos x="1104" y="0"/>
              </a:cxn>
              <a:cxn ang="0">
                <a:pos x="1728" y="0"/>
              </a:cxn>
              <a:cxn ang="0">
                <a:pos x="0" y="2688"/>
              </a:cxn>
              <a:cxn ang="0">
                <a:pos x="1104" y="0"/>
              </a:cxn>
            </a:cxnLst>
            <a:rect l="0" t="0" r="0" b="0"/>
            <a:pathLst>
              <a:path w="1728" h="2688">
                <a:moveTo>
                  <a:pt x="1104" y="0"/>
                </a:moveTo>
                <a:lnTo>
                  <a:pt x="1728" y="0"/>
                </a:lnTo>
                <a:lnTo>
                  <a:pt x="0" y="2688"/>
                </a:lnTo>
                <a:lnTo>
                  <a:pt x="110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7" name="Freeform 16"/>
          <p:cNvSpPr>
            <a:spLocks/>
          </p:cNvSpPr>
          <p:nvPr/>
        </p:nvSpPr>
        <p:spPr bwMode="auto">
          <a:xfrm>
            <a:off x="5943600" y="4267200"/>
            <a:ext cx="3200400" cy="1143000"/>
          </a:xfrm>
          <a:custGeom>
            <a:avLst>
              <a:gd name="A1" fmla="val 0"/>
              <a:gd name="A2" fmla="val 0"/>
              <a:gd name="A3" fmla="val 0"/>
              <a:gd name="A4" fmla="val 0"/>
              <a:gd name="A5" fmla="val 0"/>
              <a:gd name="A6" fmla="val 0"/>
              <a:gd name="A7" fmla="val 0"/>
              <a:gd name="A8" fmla="val 0"/>
            </a:avLst>
            <a:gdLst/>
            <a:ahLst/>
            <a:cxnLst>
              <a:cxn ang="0">
                <a:pos x="0" y="0"/>
              </a:cxn>
              <a:cxn ang="0">
                <a:pos x="2016" y="240"/>
              </a:cxn>
              <a:cxn ang="0">
                <a:pos x="2016" y="720"/>
              </a:cxn>
              <a:cxn ang="0">
                <a:pos x="0" y="0"/>
              </a:cxn>
            </a:cxnLst>
            <a:rect l="0" t="0" r="0" b="0"/>
            <a:pathLst>
              <a:path w="2016" h="720">
                <a:moveTo>
                  <a:pt x="0" y="0"/>
                </a:moveTo>
                <a:lnTo>
                  <a:pt x="2016" y="240"/>
                </a:lnTo>
                <a:lnTo>
                  <a:pt x="2016" y="720"/>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8" name="Freeform 17"/>
          <p:cNvSpPr>
            <a:spLocks/>
          </p:cNvSpPr>
          <p:nvPr/>
        </p:nvSpPr>
        <p:spPr bwMode="auto">
          <a:xfrm>
            <a:off x="5943600" y="0"/>
            <a:ext cx="1371600" cy="4267200"/>
          </a:xfrm>
          <a:custGeom>
            <a:avLst>
              <a:gd name="A1" fmla="val 0"/>
              <a:gd name="A2" fmla="val 0"/>
              <a:gd name="A3" fmla="val 0"/>
              <a:gd name="A4" fmla="val 0"/>
              <a:gd name="A5" fmla="val 0"/>
              <a:gd name="A6" fmla="val 0"/>
              <a:gd name="A7" fmla="val 0"/>
              <a:gd name="A8" fmla="val 0"/>
            </a:avLst>
            <a:gdLst/>
            <a:ahLst/>
            <a:cxnLst>
              <a:cxn ang="0">
                <a:pos x="864" y="0"/>
              </a:cxn>
              <a:cxn ang="0">
                <a:pos x="0" y="2688"/>
              </a:cxn>
              <a:cxn ang="0">
                <a:pos x="768" y="0"/>
              </a:cxn>
              <a:cxn ang="0">
                <a:pos x="864" y="0"/>
              </a:cxn>
            </a:cxnLst>
            <a:rect l="0" t="0" r="0" b="0"/>
            <a:pathLst>
              <a:path w="864" h="2688">
                <a:moveTo>
                  <a:pt x="864" y="0"/>
                </a:moveTo>
                <a:lnTo>
                  <a:pt x="0" y="2688"/>
                </a:lnTo>
                <a:lnTo>
                  <a:pt x="768" y="0"/>
                </a:lnTo>
                <a:lnTo>
                  <a:pt x="86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9" name="Freeform 18"/>
          <p:cNvSpPr>
            <a:spLocks/>
          </p:cNvSpPr>
          <p:nvPr/>
        </p:nvSpPr>
        <p:spPr bwMode="auto">
          <a:xfrm>
            <a:off x="5948363" y="4246563"/>
            <a:ext cx="2090737" cy="2611437"/>
          </a:xfrm>
          <a:custGeom>
            <a:avLst>
              <a:gd name="A1" fmla="val 0"/>
              <a:gd name="A2" fmla="val 0"/>
              <a:gd name="A3" fmla="val 0"/>
              <a:gd name="A4" fmla="val 0"/>
              <a:gd name="A5" fmla="val 0"/>
              <a:gd name="A6" fmla="val 0"/>
              <a:gd name="A7" fmla="val 0"/>
              <a:gd name="A8" fmla="val 0"/>
            </a:avLst>
            <a:gdLst/>
            <a:ahLst/>
            <a:cxnLst>
              <a:cxn ang="0">
                <a:pos x="1071" y="1645"/>
              </a:cxn>
              <a:cxn ang="0">
                <a:pos x="1317" y="1645"/>
              </a:cxn>
              <a:cxn ang="0">
                <a:pos x="0" y="0"/>
              </a:cxn>
              <a:cxn ang="0">
                <a:pos x="1071" y="1645"/>
              </a:cxn>
            </a:cxnLst>
            <a:rect l="0" t="0" r="0" b="0"/>
            <a:pathLst>
              <a:path w="1317" h="1645">
                <a:moveTo>
                  <a:pt x="1071" y="1645"/>
                </a:moveTo>
                <a:lnTo>
                  <a:pt x="1317" y="1645"/>
                </a:lnTo>
                <a:lnTo>
                  <a:pt x="0" y="0"/>
                </a:lnTo>
                <a:lnTo>
                  <a:pt x="1071" y="1645"/>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0" name="Freeform 19"/>
          <p:cNvSpPr>
            <a:spLocks/>
          </p:cNvSpPr>
          <p:nvPr/>
        </p:nvSpPr>
        <p:spPr bwMode="auto">
          <a:xfrm>
            <a:off x="5943600" y="4267200"/>
            <a:ext cx="1600200" cy="2590800"/>
          </a:xfrm>
          <a:custGeom>
            <a:avLst>
              <a:gd name="A1" fmla="val 0"/>
              <a:gd name="A2" fmla="val 0"/>
              <a:gd name="A3" fmla="val 0"/>
              <a:gd name="A4" fmla="val 0"/>
              <a:gd name="A5" fmla="val 0"/>
              <a:gd name="A6" fmla="val 0"/>
              <a:gd name="A7" fmla="val 0"/>
              <a:gd name="A8" fmla="val 0"/>
            </a:avLst>
            <a:gdLst/>
            <a:ahLst/>
            <a:cxnLst>
              <a:cxn ang="0">
                <a:pos x="1008" y="1632"/>
              </a:cxn>
              <a:cxn ang="0">
                <a:pos x="0" y="0"/>
              </a:cxn>
              <a:cxn ang="0">
                <a:pos x="960" y="1632"/>
              </a:cxn>
              <a:cxn ang="0">
                <a:pos x="1008" y="1632"/>
              </a:cxn>
            </a:cxnLst>
            <a:rect l="0" t="0" r="0" b="0"/>
            <a:pathLst>
              <a:path w="1008" h="1632">
                <a:moveTo>
                  <a:pt x="1008" y="1632"/>
                </a:moveTo>
                <a:lnTo>
                  <a:pt x="0" y="0"/>
                </a:lnTo>
                <a:lnTo>
                  <a:pt x="960" y="1632"/>
                </a:lnTo>
                <a:lnTo>
                  <a:pt x="1008"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1" name="Freeform 20"/>
          <p:cNvSpPr>
            <a:spLocks/>
          </p:cNvSpPr>
          <p:nvPr/>
        </p:nvSpPr>
        <p:spPr bwMode="auto">
          <a:xfrm>
            <a:off x="5943600" y="1371600"/>
            <a:ext cx="3200400" cy="2895600"/>
          </a:xfrm>
          <a:custGeom>
            <a:avLst>
              <a:gd name="A1" fmla="val 0"/>
              <a:gd name="A2" fmla="val 0"/>
              <a:gd name="A3" fmla="val 0"/>
              <a:gd name="A4" fmla="val 0"/>
              <a:gd name="A5" fmla="val 0"/>
              <a:gd name="A6" fmla="val 0"/>
              <a:gd name="A7" fmla="val 0"/>
              <a:gd name="A8" fmla="val 0"/>
            </a:avLst>
            <a:gdLst/>
            <a:ahLst/>
            <a:cxnLst>
              <a:cxn ang="0">
                <a:pos x="2016" y="0"/>
              </a:cxn>
              <a:cxn ang="0">
                <a:pos x="2016" y="144"/>
              </a:cxn>
              <a:cxn ang="0">
                <a:pos x="0" y="1824"/>
              </a:cxn>
              <a:cxn ang="0">
                <a:pos x="2016" y="0"/>
              </a:cxn>
            </a:cxnLst>
            <a:rect l="0" t="0" r="0" b="0"/>
            <a:pathLst>
              <a:path w="2016" h="1824">
                <a:moveTo>
                  <a:pt x="2016" y="0"/>
                </a:moveTo>
                <a:lnTo>
                  <a:pt x="2016" y="144"/>
                </a:lnTo>
                <a:lnTo>
                  <a:pt x="0" y="1824"/>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2" name="Freeform 21"/>
          <p:cNvSpPr>
            <a:spLocks/>
          </p:cNvSpPr>
          <p:nvPr/>
        </p:nvSpPr>
        <p:spPr bwMode="auto">
          <a:xfrm>
            <a:off x="5943600" y="1752600"/>
            <a:ext cx="3200400" cy="2514600"/>
          </a:xfrm>
          <a:custGeom>
            <a:avLst>
              <a:gd name="A1" fmla="val 0"/>
              <a:gd name="A2" fmla="val 0"/>
              <a:gd name="A3" fmla="val 0"/>
              <a:gd name="A4" fmla="val 0"/>
              <a:gd name="A5" fmla="val 0"/>
              <a:gd name="A6" fmla="val 0"/>
              <a:gd name="A7" fmla="val 0"/>
              <a:gd name="A8" fmla="val 0"/>
            </a:avLst>
            <a:gdLst/>
            <a:ahLst/>
            <a:cxnLst>
              <a:cxn ang="0">
                <a:pos x="2016" y="0"/>
              </a:cxn>
              <a:cxn ang="0">
                <a:pos x="0" y="1584"/>
              </a:cxn>
              <a:cxn ang="0">
                <a:pos x="2016" y="48"/>
              </a:cxn>
              <a:cxn ang="0">
                <a:pos x="2016" y="0"/>
              </a:cxn>
            </a:cxnLst>
            <a:rect l="0" t="0" r="0" b="0"/>
            <a:pathLst>
              <a:path w="2016" h="1584">
                <a:moveTo>
                  <a:pt x="2016" y="0"/>
                </a:moveTo>
                <a:lnTo>
                  <a:pt x="0" y="1584"/>
                </a:lnTo>
                <a:lnTo>
                  <a:pt x="2016" y="48"/>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3" name="Freeform 22"/>
          <p:cNvSpPr>
            <a:spLocks/>
          </p:cNvSpPr>
          <p:nvPr/>
        </p:nvSpPr>
        <p:spPr bwMode="auto">
          <a:xfrm>
            <a:off x="990600" y="4267200"/>
            <a:ext cx="4953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120" y="0"/>
              </a:cxn>
              <a:cxn ang="0">
                <a:pos x="1056" y="1632"/>
              </a:cxn>
              <a:cxn ang="0">
                <a:pos x="0" y="1632"/>
              </a:cxn>
            </a:cxnLst>
            <a:rect l="0" t="0" r="0" b="0"/>
            <a:pathLst>
              <a:path w="3120" h="1632">
                <a:moveTo>
                  <a:pt x="0" y="1632"/>
                </a:moveTo>
                <a:lnTo>
                  <a:pt x="3120" y="0"/>
                </a:lnTo>
                <a:lnTo>
                  <a:pt x="1056"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4" name="Freeform 23"/>
          <p:cNvSpPr>
            <a:spLocks/>
          </p:cNvSpPr>
          <p:nvPr/>
        </p:nvSpPr>
        <p:spPr bwMode="auto">
          <a:xfrm>
            <a:off x="533400" y="4267200"/>
            <a:ext cx="5334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360" y="0"/>
              </a:cxn>
              <a:cxn ang="0">
                <a:pos x="144" y="1632"/>
              </a:cxn>
              <a:cxn ang="0">
                <a:pos x="0" y="1632"/>
              </a:cxn>
            </a:cxnLst>
            <a:rect l="0" t="0" r="0" b="0"/>
            <a:pathLst>
              <a:path w="3360" h="1632">
                <a:moveTo>
                  <a:pt x="0" y="1632"/>
                </a:moveTo>
                <a:lnTo>
                  <a:pt x="3360" y="0"/>
                </a:lnTo>
                <a:lnTo>
                  <a:pt x="144"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5" name="Freeform 24"/>
          <p:cNvSpPr>
            <a:spLocks/>
          </p:cNvSpPr>
          <p:nvPr/>
        </p:nvSpPr>
        <p:spPr bwMode="auto">
          <a:xfrm>
            <a:off x="366824" y="2438400"/>
            <a:ext cx="5638800" cy="1828800"/>
          </a:xfrm>
          <a:custGeom>
            <a:avLst>
              <a:gd name="A1" fmla="val 0"/>
              <a:gd name="A2" fmla="val 0"/>
              <a:gd name="A3" fmla="val 0"/>
              <a:gd name="A4" fmla="val 0"/>
              <a:gd name="A5" fmla="val 0"/>
              <a:gd name="A6" fmla="val 0"/>
              <a:gd name="A7" fmla="val 0"/>
              <a:gd name="A8" fmla="val 0"/>
            </a:avLst>
            <a:gdLst/>
            <a:ahLst/>
            <a:cxnLst>
              <a:cxn ang="0">
                <a:pos x="0" y="0"/>
              </a:cxn>
              <a:cxn ang="0">
                <a:pos x="3552" y="1152"/>
              </a:cxn>
              <a:cxn ang="0">
                <a:pos x="0" y="384"/>
              </a:cxn>
              <a:cxn ang="0">
                <a:pos x="0" y="0"/>
              </a:cxn>
            </a:cxnLst>
            <a:rect l="0" t="0" r="0" b="0"/>
            <a:pathLst>
              <a:path w="3552" h="1152">
                <a:moveTo>
                  <a:pt x="0" y="0"/>
                </a:moveTo>
                <a:lnTo>
                  <a:pt x="3504" y="1152"/>
                </a:lnTo>
                <a:lnTo>
                  <a:pt x="0" y="384"/>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6" name="Freeform 25"/>
          <p:cNvSpPr>
            <a:spLocks/>
          </p:cNvSpPr>
          <p:nvPr/>
        </p:nvSpPr>
        <p:spPr bwMode="auto">
          <a:xfrm>
            <a:off x="366824" y="2133600"/>
            <a:ext cx="5638800" cy="213360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7" name="Freeform 26"/>
          <p:cNvSpPr>
            <a:spLocks/>
          </p:cNvSpPr>
          <p:nvPr/>
        </p:nvSpPr>
        <p:spPr bwMode="auto">
          <a:xfrm>
            <a:off x="4572000" y="4267200"/>
            <a:ext cx="1371600" cy="2590800"/>
          </a:xfrm>
          <a:custGeom>
            <a:avLst>
              <a:gd name="A1" fmla="val 0"/>
              <a:gd name="A2" fmla="val 0"/>
              <a:gd name="A3" fmla="val 0"/>
              <a:gd name="A4" fmla="val 0"/>
              <a:gd name="A5" fmla="val 0"/>
              <a:gd name="A6" fmla="val 0"/>
              <a:gd name="A7" fmla="val 0"/>
              <a:gd name="A8" fmla="val 0"/>
            </a:avLst>
            <a:gdLst/>
            <a:ahLst/>
            <a:cxnLst>
              <a:cxn ang="0">
                <a:pos x="0" y="1632"/>
              </a:cxn>
              <a:cxn ang="0">
                <a:pos x="96" y="1632"/>
              </a:cxn>
              <a:cxn ang="0">
                <a:pos x="864" y="0"/>
              </a:cxn>
              <a:cxn ang="0">
                <a:pos x="0" y="1632"/>
              </a:cxn>
            </a:cxnLst>
            <a:rect l="0" t="0" r="0" b="0"/>
            <a:pathLst>
              <a:path w="864" h="1632">
                <a:moveTo>
                  <a:pt x="0" y="1632"/>
                </a:moveTo>
                <a:lnTo>
                  <a:pt x="96" y="1632"/>
                </a:lnTo>
                <a:lnTo>
                  <a:pt x="864" y="0"/>
                </a:lnTo>
                <a:lnTo>
                  <a:pt x="0" y="1632"/>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3" name="Text Placeholder 2"/>
          <p:cNvSpPr>
            <a:spLocks noGrp="1"/>
          </p:cNvSpPr>
          <p:nvPr>
            <p:ph type="body" idx="1"/>
          </p:nvPr>
        </p:nvSpPr>
        <p:spPr>
          <a:xfrm>
            <a:off x="706902" y="1351672"/>
            <a:ext cx="5718048" cy="977486"/>
          </a:xfrm>
        </p:spPr>
        <p:txBody>
          <a:bodyPr lIns="82296" tIns="45720" bIns="0" anchor="t"/>
          <a:lstStyle>
            <a:lvl1pPr marL="54864" indent="0">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E5BDDE45-2255-4081-926C-9CDC1CBA9985}" type="slidenum">
              <a:rPr lang="en-US" smtClean="0"/>
              <a:pPr/>
              <a:t>‹#›</a:t>
            </a:fld>
            <a:endParaRPr lang="en-US"/>
          </a:p>
        </p:txBody>
      </p:sp>
      <p:sp>
        <p:nvSpPr>
          <p:cNvPr id="7" name="Rectangle 6"/>
          <p:cNvSpPr/>
          <p:nvPr/>
        </p:nvSpPr>
        <p:spPr>
          <a:xfrm>
            <a:off x="363160" y="402264"/>
            <a:ext cx="8503920" cy="886265"/>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706902" y="512064"/>
            <a:ext cx="8156448" cy="777240"/>
          </a:xfrm>
        </p:spPr>
        <p:txBody>
          <a:bodyPr tIns="64008"/>
          <a:lstStyle>
            <a:lvl1pPr algn="l">
              <a:buNone/>
              <a:defRPr sz="3800" b="0" cap="none" spc="-150" baseline="0"/>
            </a:lvl1pPr>
            <a:extLst/>
          </a:lstStyle>
          <a:p>
            <a:r>
              <a:rPr kumimoji="0" lang="en-US" smtClean="0"/>
              <a:t>Click to edit Master title style</a:t>
            </a:r>
            <a:endParaRPr kumimoji="0" lang="en-US"/>
          </a:p>
        </p:txBody>
      </p:sp>
      <p:sp>
        <p:nvSpPr>
          <p:cNvPr id="8" name="Rectangle 7"/>
          <p:cNvSpPr/>
          <p:nvPr/>
        </p:nvSpPr>
        <p:spPr>
          <a:xfrm flipH="1">
            <a:off x="371538"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9" name="Rectangle 8"/>
          <p:cNvSpPr/>
          <p:nvPr/>
        </p:nvSpPr>
        <p:spPr>
          <a:xfrm flipH="1">
            <a:off x="411109"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0" name="Rectangle 9"/>
          <p:cNvSpPr/>
          <p:nvPr/>
        </p:nvSpPr>
        <p:spPr>
          <a:xfrm flipH="1">
            <a:off x="448450"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Rectangle 10"/>
          <p:cNvSpPr/>
          <p:nvPr/>
        </p:nvSpPr>
        <p:spPr>
          <a:xfrm flipH="1">
            <a:off x="476702"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2" name="Rectangle 11"/>
          <p:cNvSpPr/>
          <p:nvPr/>
        </p:nvSpPr>
        <p:spPr>
          <a:xfrm>
            <a:off x="500478" y="680477"/>
            <a:ext cx="36576"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512064"/>
            <a:ext cx="8229600" cy="9144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64344" y="1770501"/>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55344" y="1770501"/>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CDAF0DEE-BEA3-4473-A184-4B195431014E}"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5" name="Rectangle 24"/>
          <p:cNvSpPr/>
          <p:nvPr/>
        </p:nvSpPr>
        <p:spPr>
          <a:xfrm>
            <a:off x="0" y="402265"/>
            <a:ext cx="8867080" cy="886265"/>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504824" y="512064"/>
            <a:ext cx="7772400" cy="914400"/>
          </a:xfrm>
        </p:spPr>
        <p:txBody>
          <a:bodyPr anchor="t"/>
          <a:lstStyle>
            <a:lvl1pPr>
              <a:defRPr sz="400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09750"/>
            <a:ext cx="4040188" cy="639762"/>
          </a:xfrm>
        </p:spPr>
        <p:txBody>
          <a:bodyPr anchor="ctr"/>
          <a:lstStyle>
            <a:lvl1pPr marL="73152" indent="0" algn="l">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09750"/>
            <a:ext cx="4041775" cy="639762"/>
          </a:xfrm>
        </p:spPr>
        <p:txBody>
          <a:bodyPr anchor="ctr"/>
          <a:lstStyle>
            <a:lvl1pPr marL="73152" indent="0">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459037"/>
            <a:ext cx="4040188" cy="3959352"/>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459037"/>
            <a:ext cx="4041775" cy="3959352"/>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88A81326-B107-485B-B80E-6C73A5BA22F8}" type="slidenum">
              <a:rPr lang="en-US" smtClean="0"/>
              <a:pPr/>
              <a:t>‹#›</a:t>
            </a:fld>
            <a:endParaRPr lang="en-US"/>
          </a:p>
        </p:txBody>
      </p:sp>
      <p:sp>
        <p:nvSpPr>
          <p:cNvPr id="16" name="Rectangle 15"/>
          <p:cNvSpPr/>
          <p:nvPr/>
        </p:nvSpPr>
        <p:spPr>
          <a:xfrm>
            <a:off x="87790" y="680477"/>
            <a:ext cx="45720"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7" name="Rectangle 16"/>
          <p:cNvSpPr/>
          <p:nvPr/>
        </p:nvSpPr>
        <p:spPr>
          <a:xfrm>
            <a:off x="47305"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8" name="Rectangle 17"/>
          <p:cNvSpPr/>
          <p:nvPr/>
        </p:nvSpPr>
        <p:spPr>
          <a:xfrm>
            <a:off x="28252"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9" name="Rectangle 18"/>
          <p:cNvSpPr/>
          <p:nvPr/>
        </p:nvSpPr>
        <p:spPr>
          <a:xfrm>
            <a:off x="0"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0" name="Rectangle 19"/>
          <p:cNvSpPr/>
          <p:nvPr/>
        </p:nvSpPr>
        <p:spPr>
          <a:xfrm flipH="1">
            <a:off x="149770"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1" name="Rectangle 20"/>
          <p:cNvSpPr/>
          <p:nvPr/>
        </p:nvSpPr>
        <p:spPr>
          <a:xfrm flipH="1">
            <a:off x="189341"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2" name="Rectangle 21"/>
          <p:cNvSpPr/>
          <p:nvPr/>
        </p:nvSpPr>
        <p:spPr>
          <a:xfrm flipH="1">
            <a:off x="226682"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9" name="Rectangle 28"/>
          <p:cNvSpPr/>
          <p:nvPr/>
        </p:nvSpPr>
        <p:spPr>
          <a:xfrm flipH="1">
            <a:off x="254934"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30" name="Rectangle 29"/>
          <p:cNvSpPr/>
          <p:nvPr/>
        </p:nvSpPr>
        <p:spPr>
          <a:xfrm>
            <a:off x="278710" y="680477"/>
            <a:ext cx="36576"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914400" y="512064"/>
            <a:ext cx="7772400" cy="914400"/>
          </a:xfrm>
        </p:spPr>
        <p:txBody>
          <a:bodyPr/>
          <a:lstStyle>
            <a:lvl1pPr>
              <a:defRPr sz="4000" cap="none" baseline="0"/>
            </a:lvl1pPr>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385A839D-C44B-4878-B931-4E8A0F8320B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FD26864D-E3F3-46EA-BCD3-DC457ADE93BC}"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273050"/>
            <a:ext cx="8229600" cy="1162050"/>
          </a:xfrm>
        </p:spPr>
        <p:txBody>
          <a:bodyPr anchor="ctr"/>
          <a:lstStyle>
            <a:lvl1pPr algn="l">
              <a:buNone/>
              <a:defRPr sz="3600" b="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435100"/>
            <a:ext cx="2514600" cy="4572000"/>
          </a:xfrm>
        </p:spPr>
        <p:txBody>
          <a:bodyPr/>
          <a:lstStyle>
            <a:lvl1pPr marL="54864" indent="0">
              <a:buNone/>
              <a:defRPr sz="18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429000" y="1435100"/>
            <a:ext cx="5486400"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C8381D61-CA59-4A52-86AC-9574973E1267}"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8" name="Rectangle 7"/>
          <p:cNvSpPr/>
          <p:nvPr/>
        </p:nvSpPr>
        <p:spPr>
          <a:xfrm>
            <a:off x="368032" y="0"/>
            <a:ext cx="8778240" cy="1878037"/>
          </a:xfrm>
          <a:prstGeom prst="rect">
            <a:avLst/>
          </a:prstGeom>
          <a:solidFill>
            <a:srgbClr val="000000">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cxnSp>
        <p:nvCxnSpPr>
          <p:cNvPr id="9" name="Straight Connector 8"/>
          <p:cNvCxnSpPr/>
          <p:nvPr/>
        </p:nvCxnSpPr>
        <p:spPr>
          <a:xfrm flipV="1">
            <a:off x="363195" y="1885028"/>
            <a:ext cx="8782622" cy="0"/>
          </a:xfrm>
          <a:prstGeom prst="line">
            <a:avLst/>
          </a:prstGeom>
          <a:noFill/>
          <a:ln w="19050" cap="flat" cmpd="sng" algn="ctr">
            <a:solidFill>
              <a:srgbClr val="FFFFFF">
                <a:alpha val="100000"/>
              </a:srgbClr>
            </a:solidFill>
            <a:prstDash val="solid"/>
            <a:miter lim="800000"/>
          </a:ln>
          <a:effectLst/>
        </p:spPr>
        <p:style>
          <a:lnRef idx="2">
            <a:schemeClr val="accent1"/>
          </a:lnRef>
          <a:fillRef idx="0">
            <a:schemeClr val="accent1"/>
          </a:fillRef>
          <a:effectRef idx="1">
            <a:schemeClr val="accent1"/>
          </a:effectRef>
          <a:fontRef idx="minor">
            <a:schemeClr val="tx1"/>
          </a:fontRef>
        </p:style>
      </p:cxnSp>
      <p:grpSp>
        <p:nvGrpSpPr>
          <p:cNvPr id="10" name="Group 9"/>
          <p:cNvGrpSpPr/>
          <p:nvPr/>
        </p:nvGrpSpPr>
        <p:grpSpPr>
          <a:xfrm rot="5400000">
            <a:off x="8514581" y="1219200"/>
            <a:ext cx="132763" cy="128466"/>
            <a:chOff x="6668087" y="1297746"/>
            <a:chExt cx="161840" cy="156602"/>
          </a:xfrm>
        </p:grpSpPr>
        <p:cxnSp>
          <p:nvCxnSpPr>
            <p:cNvPr id="15" name="Straight Connector 14"/>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2" name="Title 1"/>
          <p:cNvSpPr>
            <a:spLocks noGrp="1"/>
          </p:cNvSpPr>
          <p:nvPr>
            <p:ph type="title"/>
          </p:nvPr>
        </p:nvSpPr>
        <p:spPr bwMode="grayWhite">
          <a:xfrm>
            <a:off x="914400" y="441251"/>
            <a:ext cx="6858000" cy="701749"/>
          </a:xfrm>
        </p:spPr>
        <p:txBody>
          <a:bodyPr anchor="b"/>
          <a:lstStyle>
            <a:lvl1pPr algn="l">
              <a:buNone/>
              <a:defRPr sz="2100" b="0"/>
            </a:lvl1pPr>
            <a:extLst/>
          </a:lstStyle>
          <a:p>
            <a:r>
              <a:rPr kumimoji="0" lang="en-US" smtClean="0"/>
              <a:t>Click to edit Master title style</a:t>
            </a:r>
            <a:endParaRPr kumimoji="0" lang="en-US"/>
          </a:p>
        </p:txBody>
      </p:sp>
      <p:sp>
        <p:nvSpPr>
          <p:cNvPr id="3" name="Picture Placeholder 2"/>
          <p:cNvSpPr>
            <a:spLocks noGrp="1"/>
          </p:cNvSpPr>
          <p:nvPr>
            <p:ph type="pic" idx="1"/>
          </p:nvPr>
        </p:nvSpPr>
        <p:spPr>
          <a:xfrm>
            <a:off x="368032" y="1893781"/>
            <a:ext cx="8778240" cy="4960144"/>
          </a:xfrm>
          <a:solidFill>
            <a:schemeClr val="bg2"/>
          </a:solidFill>
        </p:spPr>
        <p:txBody>
          <a:bodyPr/>
          <a:lstStyle>
            <a:lvl1pPr marL="0" indent="0">
              <a:buNone/>
              <a:defRPr sz="3200"/>
            </a:lvl1pPr>
            <a:extLst/>
          </a:lstStyle>
          <a:p>
            <a:r>
              <a:rPr kumimoji="0" lang="en-US" smtClean="0"/>
              <a:t>Click icon to add picture</a:t>
            </a:r>
            <a:endParaRPr kumimoji="0" lang="en-US"/>
          </a:p>
        </p:txBody>
      </p:sp>
      <p:sp>
        <p:nvSpPr>
          <p:cNvPr id="4" name="Text Placeholder 3"/>
          <p:cNvSpPr>
            <a:spLocks noGrp="1"/>
          </p:cNvSpPr>
          <p:nvPr>
            <p:ph type="body" sz="half" idx="2"/>
          </p:nvPr>
        </p:nvSpPr>
        <p:spPr bwMode="grayWhite">
          <a:xfrm>
            <a:off x="914400" y="1150144"/>
            <a:ext cx="6858000" cy="685800"/>
          </a:xfrm>
        </p:spPr>
        <p:txBody>
          <a:bodyPr/>
          <a:lstStyle>
            <a:lvl1pPr marL="27432" indent="0">
              <a:spcBef>
                <a:spcPts val="0"/>
              </a:spcBef>
              <a:buNone/>
              <a:defRPr sz="1400">
                <a:solidFill>
                  <a:srgbClr val="FFFFFF"/>
                </a:solidFill>
              </a:defRPr>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grpSp>
        <p:nvGrpSpPr>
          <p:cNvPr id="14" name="Group 13"/>
          <p:cNvGrpSpPr/>
          <p:nvPr/>
        </p:nvGrpSpPr>
        <p:grpSpPr>
          <a:xfrm rot="5400000">
            <a:off x="8666981" y="1371600"/>
            <a:ext cx="132763" cy="128466"/>
            <a:chOff x="6668087" y="1297746"/>
            <a:chExt cx="161840" cy="156602"/>
          </a:xfrm>
        </p:grpSpPr>
        <p:cxnSp>
          <p:nvCxnSpPr>
            <p:cNvPr id="11" name="Straight Connector 10"/>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3" name="Straight Connector 12"/>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grpSp>
        <p:nvGrpSpPr>
          <p:cNvPr id="18" name="Group 17"/>
          <p:cNvGrpSpPr/>
          <p:nvPr/>
        </p:nvGrpSpPr>
        <p:grpSpPr>
          <a:xfrm rot="5400000">
            <a:off x="8320088" y="1474763"/>
            <a:ext cx="132763" cy="128466"/>
            <a:chOff x="6668087" y="1297746"/>
            <a:chExt cx="161840" cy="156602"/>
          </a:xfrm>
        </p:grpSpPr>
        <p:cxnSp>
          <p:nvCxnSpPr>
            <p:cNvPr id="19" name="Straight Connector 18"/>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5" name="Date Placeholder 4"/>
          <p:cNvSpPr>
            <a:spLocks noGrp="1"/>
          </p:cNvSpPr>
          <p:nvPr>
            <p:ph type="dt" sz="half" idx="10"/>
          </p:nvPr>
        </p:nvSpPr>
        <p:spPr>
          <a:xfrm>
            <a:off x="6477000" y="55499"/>
            <a:ext cx="2133600" cy="365125"/>
          </a:xfrm>
        </p:spPr>
        <p:txBody>
          <a:bodyPr/>
          <a:lstStyle>
            <a:extLst/>
          </a:lstStyle>
          <a:p>
            <a:endParaRPr lang="en-US"/>
          </a:p>
        </p:txBody>
      </p:sp>
      <p:sp>
        <p:nvSpPr>
          <p:cNvPr id="6" name="Footer Placeholder 5"/>
          <p:cNvSpPr>
            <a:spLocks noGrp="1"/>
          </p:cNvSpPr>
          <p:nvPr>
            <p:ph type="ftr" sz="quarter" idx="11"/>
          </p:nvPr>
        </p:nvSpPr>
        <p:spPr>
          <a:xfrm>
            <a:off x="914400" y="55499"/>
            <a:ext cx="5562600" cy="365125"/>
          </a:xfrm>
        </p:spPr>
        <p:txBody>
          <a:bodyPr/>
          <a:lstStyle>
            <a:extLst/>
          </a:lstStyle>
          <a:p>
            <a:endParaRPr lang="en-US"/>
          </a:p>
        </p:txBody>
      </p:sp>
      <p:sp>
        <p:nvSpPr>
          <p:cNvPr id="7" name="Slide Number Placeholder 6"/>
          <p:cNvSpPr>
            <a:spLocks noGrp="1"/>
          </p:cNvSpPr>
          <p:nvPr>
            <p:ph type="sldNum" sz="quarter" idx="12"/>
          </p:nvPr>
        </p:nvSpPr>
        <p:spPr>
          <a:xfrm>
            <a:off x="8610600" y="55499"/>
            <a:ext cx="457200" cy="365125"/>
          </a:xfrm>
        </p:spPr>
        <p:txBody>
          <a:bodyPr/>
          <a:lstStyle>
            <a:extLst/>
          </a:lstStyle>
          <a:p>
            <a:fld id="{3EA700B7-B508-4C7B-AD50-75114EA24816}"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Rectangle 6"/>
          <p:cNvSpPr/>
          <p:nvPr/>
        </p:nvSpPr>
        <p:spPr>
          <a:xfrm>
            <a:off x="0" y="-1"/>
            <a:ext cx="365760" cy="6854456"/>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Rectangle 7"/>
          <p:cNvSpPr/>
          <p:nvPr/>
        </p:nvSpPr>
        <p:spPr>
          <a:xfrm>
            <a:off x="255291" y="5047394"/>
            <a:ext cx="73152" cy="169164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Rectangle 8"/>
          <p:cNvSpPr/>
          <p:nvPr/>
        </p:nvSpPr>
        <p:spPr>
          <a:xfrm>
            <a:off x="255291" y="4796819"/>
            <a:ext cx="73152"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Rectangle 9"/>
          <p:cNvSpPr/>
          <p:nvPr/>
        </p:nvSpPr>
        <p:spPr>
          <a:xfrm>
            <a:off x="255291" y="4637685"/>
            <a:ext cx="73152" cy="137160"/>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Rectangle 10"/>
          <p:cNvSpPr/>
          <p:nvPr/>
        </p:nvSpPr>
        <p:spPr>
          <a:xfrm>
            <a:off x="255291" y="4542559"/>
            <a:ext cx="73152" cy="7315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2" name="Rectangle 11"/>
          <p:cNvSpPr/>
          <p:nvPr/>
        </p:nvSpPr>
        <p:spPr>
          <a:xfrm>
            <a:off x="309558" y="680477"/>
            <a:ext cx="45720"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5" name="Rectangle 14"/>
          <p:cNvSpPr/>
          <p:nvPr/>
        </p:nvSpPr>
        <p:spPr>
          <a:xfrm>
            <a:off x="269073" y="680477"/>
            <a:ext cx="27432"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6" name="Rectangle 15"/>
          <p:cNvSpPr/>
          <p:nvPr/>
        </p:nvSpPr>
        <p:spPr>
          <a:xfrm>
            <a:off x="250020" y="680477"/>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7" name="Rectangle 16"/>
          <p:cNvSpPr/>
          <p:nvPr/>
        </p:nvSpPr>
        <p:spPr>
          <a:xfrm>
            <a:off x="221768" y="680477"/>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2" name="Title Placeholder 21"/>
          <p:cNvSpPr>
            <a:spLocks noGrp="1"/>
          </p:cNvSpPr>
          <p:nvPr>
            <p:ph type="title"/>
          </p:nvPr>
        </p:nvSpPr>
        <p:spPr>
          <a:xfrm>
            <a:off x="914400" y="512064"/>
            <a:ext cx="7772400" cy="914400"/>
          </a:xfrm>
          <a:prstGeom prst="rect">
            <a:avLst/>
          </a:prstGeom>
        </p:spPr>
        <p:txBody>
          <a:bodyPr vert="horz" anchor="t">
            <a:noAutofit/>
          </a:bodyPr>
          <a:lstStyle>
            <a:extLst/>
          </a:lstStyle>
          <a:p>
            <a:r>
              <a:rPr kumimoji="0" lang="en-US" smtClean="0"/>
              <a:t>Click to edit Master title style</a:t>
            </a:r>
            <a:endParaRPr kumimoji="0" lang="en-US"/>
          </a:p>
        </p:txBody>
      </p:sp>
      <p:sp>
        <p:nvSpPr>
          <p:cNvPr id="13" name="Text Placeholder 12"/>
          <p:cNvSpPr>
            <a:spLocks noGrp="1"/>
          </p:cNvSpPr>
          <p:nvPr>
            <p:ph type="body" idx="1"/>
          </p:nvPr>
        </p:nvSpPr>
        <p:spPr>
          <a:xfrm>
            <a:off x="914400" y="1783560"/>
            <a:ext cx="7772400" cy="4572000"/>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477000" y="6416675"/>
            <a:ext cx="2133600" cy="365125"/>
          </a:xfrm>
          <a:prstGeom prst="rect">
            <a:avLst/>
          </a:prstGeom>
        </p:spPr>
        <p:txBody>
          <a:bodyPr vert="horz" anchor="b"/>
          <a:lstStyle>
            <a:lvl1pPr algn="l" eaLnBrk="1" latinLnBrk="0" hangingPunct="1">
              <a:defRPr kumimoji="0" sz="1100">
                <a:solidFill>
                  <a:schemeClr val="tx2"/>
                </a:solidFill>
              </a:defRPr>
            </a:lvl1pPr>
            <a:extLst/>
          </a:lstStyle>
          <a:p>
            <a:endParaRPr lang="en-US"/>
          </a:p>
        </p:txBody>
      </p:sp>
      <p:sp>
        <p:nvSpPr>
          <p:cNvPr id="3" name="Footer Placeholder 2"/>
          <p:cNvSpPr>
            <a:spLocks noGrp="1"/>
          </p:cNvSpPr>
          <p:nvPr>
            <p:ph type="ftr" sz="quarter" idx="3"/>
          </p:nvPr>
        </p:nvSpPr>
        <p:spPr>
          <a:xfrm>
            <a:off x="914400" y="6416675"/>
            <a:ext cx="5562600" cy="365125"/>
          </a:xfrm>
          <a:prstGeom prst="rect">
            <a:avLst/>
          </a:prstGeom>
        </p:spPr>
        <p:txBody>
          <a:bodyPr vert="horz" anchor="b"/>
          <a:lstStyle>
            <a:lvl1pPr algn="r" eaLnBrk="1" latinLnBrk="0" hangingPunct="1">
              <a:defRPr kumimoji="0" sz="1100">
                <a:solidFill>
                  <a:schemeClr val="tx2"/>
                </a:solidFill>
              </a:defRPr>
            </a:lvl1pPr>
            <a:extLst/>
          </a:lstStyle>
          <a:p>
            <a:endParaRPr lang="en-US"/>
          </a:p>
        </p:txBody>
      </p:sp>
      <p:sp>
        <p:nvSpPr>
          <p:cNvPr id="23" name="Slide Number Placeholder 22"/>
          <p:cNvSpPr>
            <a:spLocks noGrp="1"/>
          </p:cNvSpPr>
          <p:nvPr>
            <p:ph type="sldNum" sz="quarter" idx="4"/>
          </p:nvPr>
        </p:nvSpPr>
        <p:spPr>
          <a:xfrm>
            <a:off x="8610600" y="6416675"/>
            <a:ext cx="457200" cy="365125"/>
          </a:xfrm>
          <a:prstGeom prst="rect">
            <a:avLst/>
          </a:prstGeom>
        </p:spPr>
        <p:txBody>
          <a:bodyPr vert="horz" anchor="b"/>
          <a:lstStyle>
            <a:lvl1pPr algn="l" eaLnBrk="1" latinLnBrk="0" hangingPunct="1">
              <a:defRPr kumimoji="0" sz="1200">
                <a:solidFill>
                  <a:schemeClr val="tx2"/>
                </a:solidFill>
              </a:defRPr>
            </a:lvl1pPr>
            <a:extLst/>
          </a:lstStyle>
          <a:p>
            <a:fld id="{DCF55D79-6DB1-4F5D-A2AC-77604BFE1815}"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710" r:id="rId1"/>
    <p:sldLayoutId id="2147483711" r:id="rId2"/>
    <p:sldLayoutId id="2147483712" r:id="rId3"/>
    <p:sldLayoutId id="2147483713" r:id="rId4"/>
    <p:sldLayoutId id="2147483714" r:id="rId5"/>
    <p:sldLayoutId id="2147483715" r:id="rId6"/>
    <p:sldLayoutId id="2147483716" r:id="rId7"/>
    <p:sldLayoutId id="2147483717" r:id="rId8"/>
    <p:sldLayoutId id="2147483718" r:id="rId9"/>
    <p:sldLayoutId id="2147483719" r:id="rId10"/>
    <p:sldLayoutId id="2147483720" r:id="rId11"/>
  </p:sldLayoutIdLst>
  <p:hf sldNum="0" hdr="0"/>
  <p:txStyles>
    <p:titleStyle>
      <a:lvl1pPr algn="l" rtl="0" eaLnBrk="1" latinLnBrk="0" hangingPunct="1">
        <a:spcBef>
          <a:spcPct val="0"/>
        </a:spcBef>
        <a:buNone/>
        <a:defRPr kumimoji="0" sz="4000" kern="1200" spc="-100" baseline="0">
          <a:solidFill>
            <a:schemeClr val="tx2">
              <a:satMod val="200000"/>
            </a:schemeClr>
          </a:solidFill>
          <a:latin typeface="+mj-lt"/>
          <a:ea typeface="+mj-ea"/>
          <a:cs typeface="+mj-cs"/>
        </a:defRPr>
      </a:lvl1pPr>
      <a:extLst/>
    </p:titleStyle>
    <p:bodyStyle>
      <a:lvl1pPr marL="411480" indent="-342900" algn="l" rtl="0" eaLnBrk="1" latinLnBrk="0" hangingPunct="1">
        <a:spcBef>
          <a:spcPts val="700"/>
        </a:spcBef>
        <a:buClr>
          <a:schemeClr val="tx2"/>
        </a:buClr>
        <a:buSzPct val="95000"/>
        <a:buFont typeface="Wingdings"/>
        <a:buChar char=""/>
        <a:defRPr kumimoji="0" sz="3000" kern="1200">
          <a:solidFill>
            <a:schemeClr val="tx1"/>
          </a:solidFill>
          <a:latin typeface="+mn-lt"/>
          <a:ea typeface="+mn-ea"/>
          <a:cs typeface="+mn-cs"/>
        </a:defRPr>
      </a:lvl1pPr>
      <a:lvl2pPr marL="740664" indent="-285750" algn="l" rtl="0" eaLnBrk="1" latinLnBrk="0" hangingPunct="1">
        <a:spcBef>
          <a:spcPct val="20000"/>
        </a:spcBef>
        <a:buClr>
          <a:schemeClr val="accent2"/>
        </a:buClr>
        <a:buSzPct val="90000"/>
        <a:buFont typeface="Wingdings"/>
        <a:buChar char=""/>
        <a:defRPr kumimoji="0" sz="2600" kern="1200">
          <a:solidFill>
            <a:schemeClr val="tx1"/>
          </a:solidFill>
          <a:latin typeface="+mn-lt"/>
          <a:ea typeface="+mn-ea"/>
          <a:cs typeface="+mn-cs"/>
        </a:defRPr>
      </a:lvl2pPr>
      <a:lvl3pPr marL="996696" indent="-228600" algn="l" rtl="0" eaLnBrk="1" latinLnBrk="0" hangingPunct="1">
        <a:spcBef>
          <a:spcPct val="20000"/>
        </a:spcBef>
        <a:buClr>
          <a:schemeClr val="accent2"/>
        </a:buClr>
        <a:buFont typeface="Wingdings 2"/>
        <a:buChar char=""/>
        <a:defRPr kumimoji="0" sz="2400" kern="1200">
          <a:solidFill>
            <a:schemeClr val="tx1"/>
          </a:solidFill>
          <a:latin typeface="+mn-lt"/>
          <a:ea typeface="+mn-ea"/>
          <a:cs typeface="+mn-cs"/>
        </a:defRPr>
      </a:lvl3pPr>
      <a:lvl4pPr marL="1261872" indent="-228600" algn="l" rtl="0" eaLnBrk="1" latinLnBrk="0" hangingPunct="1">
        <a:spcBef>
          <a:spcPct val="20000"/>
        </a:spcBef>
        <a:buClr>
          <a:schemeClr val="accent3"/>
        </a:buClr>
        <a:buFont typeface="Wingdings 3"/>
        <a:buChar char=""/>
        <a:defRPr kumimoji="0" sz="2200" kern="1200">
          <a:solidFill>
            <a:schemeClr val="tx1"/>
          </a:solidFill>
          <a:latin typeface="+mn-lt"/>
          <a:ea typeface="+mn-ea"/>
          <a:cs typeface="+mn-cs"/>
        </a:defRPr>
      </a:lvl4pPr>
      <a:lvl5pPr marL="1481328" indent="-210312" algn="l" rtl="0" eaLnBrk="1" latinLnBrk="0" hangingPunct="1">
        <a:spcBef>
          <a:spcPct val="20000"/>
        </a:spcBef>
        <a:buClr>
          <a:schemeClr val="accent3"/>
        </a:buClr>
        <a:buFont typeface="Wingdings 2"/>
        <a:buChar char=""/>
        <a:defRPr kumimoji="0" sz="2000" kern="1200">
          <a:solidFill>
            <a:schemeClr val="tx1"/>
          </a:solidFill>
          <a:latin typeface="+mn-lt"/>
          <a:ea typeface="+mn-ea"/>
          <a:cs typeface="+mn-cs"/>
        </a:defRPr>
      </a:lvl5pPr>
      <a:lvl6pPr marL="1709928" indent="-210312" algn="l" rtl="0" eaLnBrk="1" latinLnBrk="0" hangingPunct="1">
        <a:spcBef>
          <a:spcPct val="20000"/>
        </a:spcBef>
        <a:buClr>
          <a:schemeClr val="accent3"/>
        </a:buClr>
        <a:buFont typeface="Wingdings 2"/>
        <a:buChar char=""/>
        <a:defRPr kumimoji="0" sz="1800" kern="1200">
          <a:solidFill>
            <a:schemeClr val="tx1"/>
          </a:solidFill>
          <a:latin typeface="+mn-lt"/>
          <a:ea typeface="+mn-ea"/>
          <a:cs typeface="+mn-cs"/>
        </a:defRPr>
      </a:lvl6pPr>
      <a:lvl7pPr marL="1901952"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7pPr>
      <a:lvl8pPr marL="2093976"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8pPr>
      <a:lvl9pPr marL="2286000"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8" Type="http://schemas.openxmlformats.org/officeDocument/2006/relationships/image" Target="../media/image12.jpeg"/><Relationship Id="rId3" Type="http://schemas.openxmlformats.org/officeDocument/2006/relationships/notesSlide" Target="../notesSlides/notesSlide3.xml"/><Relationship Id="rId7" Type="http://schemas.openxmlformats.org/officeDocument/2006/relationships/image" Target="../media/image10.wmf"/><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oleObject" Target="../embeddings/oleObject2.bin"/><Relationship Id="rId5" Type="http://schemas.openxmlformats.org/officeDocument/2006/relationships/image" Target="../media/image9.wmf"/><Relationship Id="rId10" Type="http://schemas.openxmlformats.org/officeDocument/2006/relationships/image" Target="../media/image11.wmf"/><Relationship Id="rId4" Type="http://schemas.openxmlformats.org/officeDocument/2006/relationships/oleObject" Target="../embeddings/oleObject1.bin"/><Relationship Id="rId9" Type="http://schemas.openxmlformats.org/officeDocument/2006/relationships/oleObject" Target="../embeddings/oleObject3.bin"/></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4.xml"/><Relationship Id="rId7" Type="http://schemas.openxmlformats.org/officeDocument/2006/relationships/image" Target="../media/image14.wmf"/><Relationship Id="rId2" Type="http://schemas.openxmlformats.org/officeDocument/2006/relationships/slideLayout" Target="../slideLayouts/slideLayout2.xml"/><Relationship Id="rId1" Type="http://schemas.openxmlformats.org/officeDocument/2006/relationships/vmlDrawing" Target="../drawings/vmlDrawing2.vml"/><Relationship Id="rId6" Type="http://schemas.openxmlformats.org/officeDocument/2006/relationships/oleObject" Target="../embeddings/oleObject5.bin"/><Relationship Id="rId5" Type="http://schemas.openxmlformats.org/officeDocument/2006/relationships/image" Target="../media/image13.wmf"/><Relationship Id="rId4" Type="http://schemas.openxmlformats.org/officeDocument/2006/relationships/oleObject" Target="../embeddings/oleObject4.bin"/></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oleObject" Target="../embeddings/oleObject6.bin"/><Relationship Id="rId2" Type="http://schemas.openxmlformats.org/officeDocument/2006/relationships/slideLayout" Target="../slideLayouts/slideLayout2.xml"/><Relationship Id="rId1" Type="http://schemas.openxmlformats.org/officeDocument/2006/relationships/vmlDrawing" Target="../drawings/vmlDrawing3.vml"/><Relationship Id="rId4" Type="http://schemas.openxmlformats.org/officeDocument/2006/relationships/image" Target="../media/image15.wmf"/></Relationships>
</file>

<file path=ppt/slides/_rels/slide17.xml.rels><?xml version="1.0" encoding="UTF-8" standalone="yes"?>
<Relationships xmlns="http://schemas.openxmlformats.org/package/2006/relationships"><Relationship Id="rId2" Type="http://schemas.openxmlformats.org/officeDocument/2006/relationships/image" Target="../media/image16.gif"/><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slideLayout" Target="../slideLayouts/slideLayout2.xml"/><Relationship Id="rId1" Type="http://schemas.openxmlformats.org/officeDocument/2006/relationships/vmlDrawing" Target="../drawings/vmlDrawing4.vml"/><Relationship Id="rId6" Type="http://schemas.openxmlformats.org/officeDocument/2006/relationships/image" Target="../media/image15.wmf"/><Relationship Id="rId5" Type="http://schemas.openxmlformats.org/officeDocument/2006/relationships/oleObject" Target="../embeddings/oleObject7.bin"/><Relationship Id="rId4" Type="http://schemas.openxmlformats.org/officeDocument/2006/relationships/image" Target="../media/image18.jpe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hyperlink" Target="http://upload.wikimedia.org/wikipedia/commons/f/fd/Parsec-fr.svg" TargetMode="Externa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3" Type="http://schemas.openxmlformats.org/officeDocument/2006/relationships/hyperlink" Target="http://en.wikipedia.org/wiki/Degree_(angle)" TargetMode="External"/><Relationship Id="rId2" Type="http://schemas.openxmlformats.org/officeDocument/2006/relationships/hyperlink" Target="http://en.wikipedia.org/wiki/Angle" TargetMode="External"/><Relationship Id="rId1" Type="http://schemas.openxmlformats.org/officeDocument/2006/relationships/slideLayout" Target="../slideLayouts/slideLayout2.xml"/><Relationship Id="rId4" Type="http://schemas.openxmlformats.org/officeDocument/2006/relationships/hyperlink" Target="http://en.wikipedia.org/wiki/Radian" TargetMode="External"/></Relationships>
</file>

<file path=ppt/slides/_rels/slide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en-US"/>
          </a:p>
        </p:txBody>
      </p:sp>
      <p:sp>
        <p:nvSpPr>
          <p:cNvPr id="3" name="Footer Placeholder 2"/>
          <p:cNvSpPr>
            <a:spLocks noGrp="1"/>
          </p:cNvSpPr>
          <p:nvPr>
            <p:ph type="ftr" sz="quarter" idx="11"/>
          </p:nvPr>
        </p:nvSpPr>
        <p:spPr/>
        <p:txBody>
          <a:bodyPr/>
          <a:lstStyle/>
          <a:p>
            <a:endParaRPr lang="en-US" dirty="0"/>
          </a:p>
        </p:txBody>
      </p:sp>
      <p:sp>
        <p:nvSpPr>
          <p:cNvPr id="4" name="Title 3"/>
          <p:cNvSpPr>
            <a:spLocks noGrp="1"/>
          </p:cNvSpPr>
          <p:nvPr>
            <p:ph type="ctrTitle"/>
          </p:nvPr>
        </p:nvSpPr>
        <p:spPr/>
        <p:txBody>
          <a:bodyPr/>
          <a:lstStyle/>
          <a:p>
            <a:r>
              <a:rPr lang="en-US" dirty="0" smtClean="0"/>
              <a:t>Option </a:t>
            </a:r>
            <a:r>
              <a:rPr lang="en-US" dirty="0" smtClean="0"/>
              <a:t>D: </a:t>
            </a:r>
            <a:r>
              <a:rPr lang="en-US" dirty="0" smtClean="0"/>
              <a:t>Lesson </a:t>
            </a:r>
            <a:r>
              <a:rPr lang="en-US" dirty="0" smtClean="0"/>
              <a:t>5</a:t>
            </a:r>
            <a:endParaRPr lang="en-US" dirty="0"/>
          </a:p>
        </p:txBody>
      </p:sp>
      <p:sp>
        <p:nvSpPr>
          <p:cNvPr id="5" name="Subtitle 4"/>
          <p:cNvSpPr>
            <a:spLocks noGrp="1"/>
          </p:cNvSpPr>
          <p:nvPr>
            <p:ph type="subTitle" idx="1"/>
          </p:nvPr>
        </p:nvSpPr>
        <p:spPr>
          <a:xfrm>
            <a:off x="883496" y="4225043"/>
            <a:ext cx="7772400" cy="1508760"/>
          </a:xfrm>
        </p:spPr>
        <p:txBody>
          <a:bodyPr/>
          <a:lstStyle/>
          <a:p>
            <a:r>
              <a:rPr lang="en-US" dirty="0" smtClean="0"/>
              <a:t>Astronomical distances</a:t>
            </a:r>
            <a:r>
              <a:rPr lang="en-US" dirty="0" smtClean="0"/>
              <a:t>.</a:t>
            </a:r>
            <a:endParaRPr lang="en-US" dirty="0"/>
          </a:p>
        </p:txBody>
      </p:sp>
      <p:pic>
        <p:nvPicPr>
          <p:cNvPr id="330754" name="Picture 2" descr="https://pixabay.com/static/uploads/photo/2014/11/09/11/08/measuring-tape-523525_960_720.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23728" y="355522"/>
            <a:ext cx="5040560" cy="3780421"/>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p:cNvSpPr txBox="1"/>
          <p:nvPr/>
        </p:nvSpPr>
        <p:spPr>
          <a:xfrm rot="16200000">
            <a:off x="5321860" y="2197949"/>
            <a:ext cx="3869521" cy="184666"/>
          </a:xfrm>
          <a:prstGeom prst="rect">
            <a:avLst/>
          </a:prstGeom>
          <a:noFill/>
        </p:spPr>
        <p:txBody>
          <a:bodyPr wrap="square" rtlCol="0">
            <a:spAutoFit/>
          </a:bodyPr>
          <a:lstStyle/>
          <a:p>
            <a:r>
              <a:rPr lang="en-CA" sz="600" dirty="0"/>
              <a:t>https://pixabay.com/static/uploads/photo/2014/11/09/11/08/measuring-tape-523525_960_720.jpg</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5472" name="Rectangle 16"/>
          <p:cNvSpPr>
            <a:spLocks noGrp="1" noChangeArrowheads="1"/>
          </p:cNvSpPr>
          <p:nvPr>
            <p:ph type="title"/>
          </p:nvPr>
        </p:nvSpPr>
        <p:spPr>
          <a:xfrm>
            <a:off x="533400" y="0"/>
            <a:ext cx="7772400" cy="1143000"/>
          </a:xfrm>
          <a:noFill/>
          <a:ln/>
        </p:spPr>
        <p:txBody>
          <a:bodyPr/>
          <a:lstStyle/>
          <a:p>
            <a:r>
              <a:rPr lang="en-US"/>
              <a:t>Parallax</a:t>
            </a:r>
          </a:p>
        </p:txBody>
      </p:sp>
      <p:sp>
        <p:nvSpPr>
          <p:cNvPr id="275459" name="Rectangle 3"/>
          <p:cNvSpPr>
            <a:spLocks noGrp="1" noChangeArrowheads="1"/>
          </p:cNvSpPr>
          <p:nvPr>
            <p:ph idx="1"/>
          </p:nvPr>
        </p:nvSpPr>
        <p:spPr>
          <a:xfrm>
            <a:off x="364104" y="3861048"/>
            <a:ext cx="8528376" cy="2541236"/>
          </a:xfrm>
        </p:spPr>
        <p:txBody>
          <a:bodyPr>
            <a:normAutofit fontScale="92500" lnSpcReduction="20000"/>
          </a:bodyPr>
          <a:lstStyle/>
          <a:p>
            <a:pPr marL="457200" indent="-457200"/>
            <a:r>
              <a:rPr lang="en-GB" sz="2800" dirty="0" smtClean="0"/>
              <a:t>Parallax  </a:t>
            </a:r>
            <a:r>
              <a:rPr lang="en-GB" sz="2800" dirty="0" smtClean="0"/>
              <a:t>(more </a:t>
            </a:r>
            <a:r>
              <a:rPr lang="en-GB" sz="2800" dirty="0"/>
              <a:t>accurately motion </a:t>
            </a:r>
            <a:r>
              <a:rPr lang="en-GB" sz="2800" dirty="0" smtClean="0"/>
              <a:t>parallax) </a:t>
            </a:r>
            <a:r>
              <a:rPr lang="en-GB" sz="2800" dirty="0"/>
              <a:t>is the change of angular position of two observations of a single object relative to each other as seen by an observer, caused by the motion of the observer.</a:t>
            </a:r>
          </a:p>
          <a:p>
            <a:pPr marL="457200" indent="-457200"/>
            <a:r>
              <a:rPr lang="en-GB" sz="2800" dirty="0"/>
              <a:t>Simply put, it is the apparent shift of an object against the background that is caused by a change in the observer's position. </a:t>
            </a:r>
          </a:p>
        </p:txBody>
      </p:sp>
      <p:sp>
        <p:nvSpPr>
          <p:cNvPr id="16" name="Date Placeholder 3"/>
          <p:cNvSpPr>
            <a:spLocks noGrp="1"/>
          </p:cNvSpPr>
          <p:nvPr>
            <p:ph type="dt" sz="half" idx="10"/>
          </p:nvPr>
        </p:nvSpPr>
        <p:spPr/>
        <p:txBody>
          <a:bodyPr/>
          <a:lstStyle/>
          <a:p>
            <a:endParaRPr lang="en-US"/>
          </a:p>
        </p:txBody>
      </p:sp>
      <p:sp>
        <p:nvSpPr>
          <p:cNvPr id="17" name="Footer Placeholder 4"/>
          <p:cNvSpPr>
            <a:spLocks noGrp="1"/>
          </p:cNvSpPr>
          <p:nvPr>
            <p:ph type="ftr" sz="quarter" idx="11"/>
          </p:nvPr>
        </p:nvSpPr>
        <p:spPr/>
        <p:txBody>
          <a:bodyPr/>
          <a:lstStyle/>
          <a:p>
            <a:endParaRPr lang="en-US"/>
          </a:p>
        </p:txBody>
      </p:sp>
      <p:pic>
        <p:nvPicPr>
          <p:cNvPr id="18" name="Content Placeholder 8" descr="parallax.jpg"/>
          <p:cNvPicPr>
            <a:picLocks noChangeAspect="1"/>
          </p:cNvPicPr>
          <p:nvPr/>
        </p:nvPicPr>
        <p:blipFill>
          <a:blip r:embed="rId2" cstate="print"/>
          <a:stretch>
            <a:fillRect/>
          </a:stretch>
        </p:blipFill>
        <p:spPr>
          <a:xfrm>
            <a:off x="2555776" y="908720"/>
            <a:ext cx="4578788" cy="2875262"/>
          </a:xfrm>
          <a:prstGeom prst="rect">
            <a:avLst/>
          </a:prstGeom>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Parallax</a:t>
            </a:r>
            <a:endParaRPr lang="en-US" dirty="0"/>
          </a:p>
        </p:txBody>
      </p:sp>
      <p:sp>
        <p:nvSpPr>
          <p:cNvPr id="7" name="Content Placeholder 6"/>
          <p:cNvSpPr>
            <a:spLocks noGrp="1"/>
          </p:cNvSpPr>
          <p:nvPr>
            <p:ph sz="half" idx="2"/>
          </p:nvPr>
        </p:nvSpPr>
        <p:spPr>
          <a:xfrm>
            <a:off x="395536" y="1340767"/>
            <a:ext cx="8568952" cy="1656185"/>
          </a:xfrm>
        </p:spPr>
        <p:txBody>
          <a:bodyPr>
            <a:normAutofit fontScale="55000" lnSpcReduction="20000"/>
          </a:bodyPr>
          <a:lstStyle/>
          <a:p>
            <a:r>
              <a:rPr lang="en-US" dirty="0" smtClean="0"/>
              <a:t>If you look at the diagram, it’s just trigonometry.</a:t>
            </a:r>
          </a:p>
          <a:p>
            <a:r>
              <a:rPr lang="en-US" dirty="0" smtClean="0"/>
              <a:t>We figure out the Parallax angle (P) by measuring the angle </a:t>
            </a:r>
            <a:r>
              <a:rPr lang="en-US" dirty="0" smtClean="0"/>
              <a:t>from the Earth (relative to really distant objects) to whatever object we wish to know the distance to. We do this at two </a:t>
            </a:r>
            <a:r>
              <a:rPr lang="en-US" dirty="0" err="1" smtClean="0"/>
              <a:t>two</a:t>
            </a:r>
            <a:r>
              <a:rPr lang="en-US" dirty="0" smtClean="0"/>
              <a:t> </a:t>
            </a:r>
            <a:r>
              <a:rPr lang="en-US" dirty="0" smtClean="0"/>
              <a:t>different times of </a:t>
            </a:r>
            <a:r>
              <a:rPr lang="en-US" dirty="0" smtClean="0"/>
              <a:t>year exactly 6 months apart.  </a:t>
            </a:r>
            <a:endParaRPr lang="en-US" dirty="0" smtClean="0"/>
          </a:p>
          <a:p>
            <a:r>
              <a:rPr lang="en-US" dirty="0" smtClean="0"/>
              <a:t>To determine distance, we </a:t>
            </a:r>
            <a:r>
              <a:rPr lang="en-US" dirty="0" smtClean="0"/>
              <a:t>use the Tangent function.  </a:t>
            </a:r>
            <a:endParaRPr lang="en-US" dirty="0" smtClean="0"/>
          </a:p>
          <a:p>
            <a:pPr lvl="1"/>
            <a:r>
              <a:rPr lang="en-US" dirty="0" smtClean="0"/>
              <a:t>The </a:t>
            </a:r>
            <a:r>
              <a:rPr lang="en-US" dirty="0" smtClean="0"/>
              <a:t>“Opposite” leg of the triangle (R) is the distance between Earth and Sun(1 Au).  </a:t>
            </a:r>
            <a:endParaRPr lang="en-US" dirty="0" smtClean="0"/>
          </a:p>
          <a:p>
            <a:pPr lvl="1"/>
            <a:r>
              <a:rPr lang="en-US" dirty="0" smtClean="0"/>
              <a:t>The </a:t>
            </a:r>
            <a:r>
              <a:rPr lang="en-US" dirty="0" smtClean="0"/>
              <a:t>distance (d) to the object is the “Adjacent”. </a:t>
            </a:r>
            <a:endParaRPr lang="en-US" dirty="0"/>
          </a:p>
        </p:txBody>
      </p:sp>
      <p:pic>
        <p:nvPicPr>
          <p:cNvPr id="9" name="Content Placeholder 8" descr="parallax.jpg"/>
          <p:cNvPicPr>
            <a:picLocks noGrp="1" noChangeAspect="1"/>
          </p:cNvPicPr>
          <p:nvPr>
            <p:ph sz="half" idx="1"/>
          </p:nvPr>
        </p:nvPicPr>
        <p:blipFill>
          <a:blip r:embed="rId2" cstate="print"/>
          <a:stretch>
            <a:fillRect/>
          </a:stretch>
        </p:blipFill>
        <p:spPr>
          <a:xfrm>
            <a:off x="1547664" y="2996952"/>
            <a:ext cx="5907062" cy="3709355"/>
          </a:xfrm>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Rectangle 38"/>
          <p:cNvSpPr>
            <a:spLocks noChangeArrowheads="1"/>
          </p:cNvSpPr>
          <p:nvPr/>
        </p:nvSpPr>
        <p:spPr bwMode="auto">
          <a:xfrm>
            <a:off x="3275856" y="4941168"/>
            <a:ext cx="1511300" cy="990600"/>
          </a:xfrm>
          <a:prstGeom prst="rect">
            <a:avLst/>
          </a:prstGeom>
          <a:solidFill>
            <a:schemeClr val="tx1">
              <a:alpha val="60001"/>
            </a:schemeClr>
          </a:solidFill>
          <a:ln w="9525">
            <a:solidFill>
              <a:srgbClr val="000000"/>
            </a:solidFill>
            <a:miter lim="800000"/>
            <a:headEnd/>
            <a:tailEnd/>
          </a:ln>
        </p:spPr>
        <p:txBody>
          <a:bodyPr wrap="none" anchor="ctr"/>
          <a:lstStyle/>
          <a:p>
            <a:endParaRPr lang="en-US"/>
          </a:p>
        </p:txBody>
      </p:sp>
      <p:sp>
        <p:nvSpPr>
          <p:cNvPr id="272386" name="Rectangle 2"/>
          <p:cNvSpPr>
            <a:spLocks noChangeArrowheads="1"/>
          </p:cNvSpPr>
          <p:nvPr/>
        </p:nvSpPr>
        <p:spPr bwMode="auto">
          <a:xfrm>
            <a:off x="368300" y="1412875"/>
            <a:ext cx="4419600" cy="990600"/>
          </a:xfrm>
          <a:prstGeom prst="rect">
            <a:avLst/>
          </a:prstGeom>
          <a:solidFill>
            <a:schemeClr val="tx1">
              <a:alpha val="60001"/>
            </a:schemeClr>
          </a:solidFill>
          <a:ln w="9525">
            <a:solidFill>
              <a:srgbClr val="000000"/>
            </a:solidFill>
            <a:miter lim="800000"/>
            <a:headEnd/>
            <a:tailEnd/>
          </a:ln>
        </p:spPr>
        <p:txBody>
          <a:bodyPr wrap="none" anchor="ctr"/>
          <a:lstStyle/>
          <a:p>
            <a:endParaRPr lang="en-US"/>
          </a:p>
        </p:txBody>
      </p:sp>
      <p:sp>
        <p:nvSpPr>
          <p:cNvPr id="272413" name="Rectangle 29"/>
          <p:cNvSpPr>
            <a:spLocks noGrp="1" noChangeArrowheads="1"/>
          </p:cNvSpPr>
          <p:nvPr>
            <p:ph type="title"/>
          </p:nvPr>
        </p:nvSpPr>
        <p:spPr>
          <a:xfrm>
            <a:off x="684213" y="0"/>
            <a:ext cx="7772400" cy="1143000"/>
          </a:xfrm>
          <a:noFill/>
          <a:ln/>
        </p:spPr>
        <p:txBody>
          <a:bodyPr/>
          <a:lstStyle/>
          <a:p>
            <a:r>
              <a:rPr lang="en-US"/>
              <a:t>Parallax</a:t>
            </a:r>
          </a:p>
        </p:txBody>
      </p:sp>
      <p:graphicFrame>
        <p:nvGraphicFramePr>
          <p:cNvPr id="272420" name="Object 36"/>
          <p:cNvGraphicFramePr>
            <a:graphicFrameLocks noGrp="1" noChangeAspect="1"/>
          </p:cNvGraphicFramePr>
          <p:nvPr>
            <p:ph idx="1"/>
          </p:nvPr>
        </p:nvGraphicFramePr>
        <p:xfrm>
          <a:off x="466725" y="1423988"/>
          <a:ext cx="4105275" cy="903287"/>
        </p:xfrm>
        <a:graphic>
          <a:graphicData uri="http://schemas.openxmlformats.org/presentationml/2006/ole">
            <mc:AlternateContent xmlns:mc="http://schemas.openxmlformats.org/markup-compatibility/2006">
              <mc:Choice xmlns:v="urn:schemas-microsoft-com:vml" Requires="v">
                <p:oleObj spid="_x0000_s272444" name="Equação" r:id="rId4" imgW="1904760" imgH="419040" progId="Equation.3">
                  <p:embed/>
                </p:oleObj>
              </mc:Choice>
              <mc:Fallback>
                <p:oleObj name="Equação" r:id="rId4" imgW="1904760" imgH="419040" progId="Equation.3">
                  <p:embed/>
                  <p:pic>
                    <p:nvPicPr>
                      <p:cNvPr id="0" name="Picture 3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66725" y="1423988"/>
                        <a:ext cx="4105275" cy="90328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7" name="Date Placeholder 3"/>
          <p:cNvSpPr>
            <a:spLocks noGrp="1"/>
          </p:cNvSpPr>
          <p:nvPr>
            <p:ph type="dt" sz="half" idx="10"/>
          </p:nvPr>
        </p:nvSpPr>
        <p:spPr/>
        <p:txBody>
          <a:bodyPr/>
          <a:lstStyle/>
          <a:p>
            <a:endParaRPr lang="en-US"/>
          </a:p>
        </p:txBody>
      </p:sp>
      <p:sp>
        <p:nvSpPr>
          <p:cNvPr id="18" name="Footer Placeholder 4"/>
          <p:cNvSpPr>
            <a:spLocks noGrp="1"/>
          </p:cNvSpPr>
          <p:nvPr>
            <p:ph type="ftr" sz="quarter" idx="11"/>
          </p:nvPr>
        </p:nvSpPr>
        <p:spPr/>
        <p:txBody>
          <a:bodyPr/>
          <a:lstStyle/>
          <a:p>
            <a:endParaRPr lang="en-US"/>
          </a:p>
        </p:txBody>
      </p:sp>
      <p:sp>
        <p:nvSpPr>
          <p:cNvPr id="272414" name="Text Box 30"/>
          <p:cNvSpPr txBox="1">
            <a:spLocks noChangeArrowheads="1"/>
          </p:cNvSpPr>
          <p:nvPr/>
        </p:nvSpPr>
        <p:spPr bwMode="auto">
          <a:xfrm>
            <a:off x="395536" y="2636912"/>
            <a:ext cx="4608513" cy="3046988"/>
          </a:xfrm>
          <a:prstGeom prst="rect">
            <a:avLst/>
          </a:prstGeom>
          <a:noFill/>
          <a:ln w="9525">
            <a:noFill/>
            <a:miter lim="800000"/>
            <a:headEnd/>
            <a:tailEnd/>
          </a:ln>
          <a:effectLst/>
        </p:spPr>
        <p:txBody>
          <a:bodyPr>
            <a:spAutoFit/>
          </a:bodyPr>
          <a:lstStyle/>
          <a:p>
            <a:pPr>
              <a:spcBef>
                <a:spcPct val="50000"/>
              </a:spcBef>
            </a:pPr>
            <a:r>
              <a:rPr lang="en-GB" dirty="0"/>
              <a:t>For very small </a:t>
            </a:r>
            <a:r>
              <a:rPr lang="en-GB" dirty="0" smtClean="0"/>
              <a:t>angles (using radians!!!) we approximate</a:t>
            </a:r>
          </a:p>
          <a:p>
            <a:pPr>
              <a:spcBef>
                <a:spcPct val="50000"/>
              </a:spcBef>
            </a:pPr>
            <a:r>
              <a:rPr lang="en-GB" dirty="0" smtClean="0"/>
              <a:t> </a:t>
            </a:r>
            <a:r>
              <a:rPr lang="en-GB" dirty="0"/>
              <a:t>tan p </a:t>
            </a:r>
            <a:r>
              <a:rPr lang="en-GB" dirty="0">
                <a:cs typeface="Tahoma" pitchFamily="34" charset="0"/>
              </a:rPr>
              <a:t>≈ </a:t>
            </a:r>
            <a:r>
              <a:rPr lang="en-GB" dirty="0" smtClean="0">
                <a:cs typeface="Tahoma" pitchFamily="34" charset="0"/>
              </a:rPr>
              <a:t>p      so:</a:t>
            </a:r>
          </a:p>
          <a:p>
            <a:pPr>
              <a:spcBef>
                <a:spcPct val="50000"/>
              </a:spcBef>
            </a:pPr>
            <a:endParaRPr lang="en-GB" dirty="0">
              <a:cs typeface="Tahoma" pitchFamily="34" charset="0"/>
            </a:endParaRPr>
          </a:p>
          <a:p>
            <a:pPr>
              <a:spcBef>
                <a:spcPct val="50000"/>
              </a:spcBef>
            </a:pPr>
            <a:endParaRPr lang="en-GB" dirty="0" smtClean="0">
              <a:cs typeface="Tahoma" pitchFamily="34" charset="0"/>
            </a:endParaRPr>
          </a:p>
          <a:p>
            <a:pPr>
              <a:spcBef>
                <a:spcPct val="50000"/>
              </a:spcBef>
            </a:pPr>
            <a:r>
              <a:rPr lang="en-GB" dirty="0" smtClean="0">
                <a:cs typeface="Tahoma" pitchFamily="34" charset="0"/>
              </a:rPr>
              <a:t>                    or: </a:t>
            </a:r>
            <a:endParaRPr lang="en-GB" dirty="0">
              <a:cs typeface="Tahoma" pitchFamily="34" charset="0"/>
            </a:endParaRPr>
          </a:p>
        </p:txBody>
      </p:sp>
      <p:sp>
        <p:nvSpPr>
          <p:cNvPr id="272422" name="Rectangle 38"/>
          <p:cNvSpPr>
            <a:spLocks noChangeArrowheads="1"/>
          </p:cNvSpPr>
          <p:nvPr/>
        </p:nvSpPr>
        <p:spPr bwMode="auto">
          <a:xfrm>
            <a:off x="3275856" y="3662536"/>
            <a:ext cx="1511300" cy="990600"/>
          </a:xfrm>
          <a:prstGeom prst="rect">
            <a:avLst/>
          </a:prstGeom>
          <a:solidFill>
            <a:schemeClr val="tx1">
              <a:alpha val="60001"/>
            </a:schemeClr>
          </a:solidFill>
          <a:ln w="9525">
            <a:solidFill>
              <a:srgbClr val="000000"/>
            </a:solidFill>
            <a:miter lim="800000"/>
            <a:headEnd/>
            <a:tailEnd/>
          </a:ln>
        </p:spPr>
        <p:txBody>
          <a:bodyPr wrap="none" anchor="ctr"/>
          <a:lstStyle/>
          <a:p>
            <a:endParaRPr lang="en-US"/>
          </a:p>
        </p:txBody>
      </p:sp>
      <p:graphicFrame>
        <p:nvGraphicFramePr>
          <p:cNvPr id="272423" name="Object 39"/>
          <p:cNvGraphicFramePr>
            <a:graphicFrameLocks noChangeAspect="1"/>
          </p:cNvGraphicFramePr>
          <p:nvPr/>
        </p:nvGraphicFramePr>
        <p:xfrm>
          <a:off x="3566368" y="3700636"/>
          <a:ext cx="930275" cy="847725"/>
        </p:xfrm>
        <a:graphic>
          <a:graphicData uri="http://schemas.openxmlformats.org/presentationml/2006/ole">
            <mc:AlternateContent xmlns:mc="http://schemas.openxmlformats.org/markup-compatibility/2006">
              <mc:Choice xmlns:v="urn:schemas-microsoft-com:vml" Requires="v">
                <p:oleObj spid="_x0000_s272445" name="Equação" r:id="rId6" imgW="431640" imgH="393480" progId="Equation.3">
                  <p:embed/>
                </p:oleObj>
              </mc:Choice>
              <mc:Fallback>
                <p:oleObj name="Equação" r:id="rId6" imgW="431640" imgH="393480" progId="Equation.3">
                  <p:embed/>
                  <p:pic>
                    <p:nvPicPr>
                      <p:cNvPr id="0" name="Picture 39"/>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566368" y="3700636"/>
                        <a:ext cx="930275" cy="8477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pic>
        <p:nvPicPr>
          <p:cNvPr id="20" name="Picture 19" descr="parallax 90.jpg"/>
          <p:cNvPicPr>
            <a:picLocks noChangeAspect="1"/>
          </p:cNvPicPr>
          <p:nvPr/>
        </p:nvPicPr>
        <p:blipFill>
          <a:blip r:embed="rId8" cstate="print"/>
          <a:stretch>
            <a:fillRect/>
          </a:stretch>
        </p:blipFill>
        <p:spPr>
          <a:xfrm>
            <a:off x="5292080" y="548680"/>
            <a:ext cx="3482239" cy="5184576"/>
          </a:xfrm>
          <a:prstGeom prst="rect">
            <a:avLst/>
          </a:prstGeom>
        </p:spPr>
      </p:pic>
      <p:graphicFrame>
        <p:nvGraphicFramePr>
          <p:cNvPr id="272428" name="Object 44"/>
          <p:cNvGraphicFramePr>
            <a:graphicFrameLocks noChangeAspect="1"/>
          </p:cNvGraphicFramePr>
          <p:nvPr/>
        </p:nvGraphicFramePr>
        <p:xfrm>
          <a:off x="3491880" y="4941168"/>
          <a:ext cx="874712" cy="903288"/>
        </p:xfrm>
        <a:graphic>
          <a:graphicData uri="http://schemas.openxmlformats.org/presentationml/2006/ole">
            <mc:AlternateContent xmlns:mc="http://schemas.openxmlformats.org/markup-compatibility/2006">
              <mc:Choice xmlns:v="urn:schemas-microsoft-com:vml" Requires="v">
                <p:oleObj spid="_x0000_s272446" name="Equação" r:id="rId9" imgW="406080" imgH="419040" progId="Equation.3">
                  <p:embed/>
                </p:oleObj>
              </mc:Choice>
              <mc:Fallback>
                <p:oleObj name="Equação" r:id="rId9" imgW="406080" imgH="419040" progId="Equation.3">
                  <p:embed/>
                  <p:pic>
                    <p:nvPicPr>
                      <p:cNvPr id="0" name="Picture 44"/>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3491880" y="4941168"/>
                        <a:ext cx="874712" cy="90328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angle 15"/>
          <p:cNvSpPr/>
          <p:nvPr/>
        </p:nvSpPr>
        <p:spPr>
          <a:xfrm>
            <a:off x="1979712" y="3846482"/>
            <a:ext cx="3312368" cy="2822878"/>
          </a:xfrm>
          <a:prstGeom prst="rect">
            <a:avLst/>
          </a:prstGeom>
          <a:solidFill>
            <a:schemeClr val="tx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6489" name="Rectangle 9"/>
          <p:cNvSpPr>
            <a:spLocks noGrp="1" noChangeArrowheads="1"/>
          </p:cNvSpPr>
          <p:nvPr>
            <p:ph type="title"/>
          </p:nvPr>
        </p:nvSpPr>
        <p:spPr>
          <a:xfrm>
            <a:off x="684213" y="0"/>
            <a:ext cx="7772400" cy="1143000"/>
          </a:xfrm>
          <a:noFill/>
          <a:ln/>
        </p:spPr>
        <p:txBody>
          <a:bodyPr/>
          <a:lstStyle/>
          <a:p>
            <a:r>
              <a:rPr lang="en-US"/>
              <a:t>Parallax</a:t>
            </a:r>
          </a:p>
        </p:txBody>
      </p:sp>
      <p:sp>
        <p:nvSpPr>
          <p:cNvPr id="12" name="Date Placeholder 3"/>
          <p:cNvSpPr>
            <a:spLocks noGrp="1"/>
          </p:cNvSpPr>
          <p:nvPr>
            <p:ph type="dt" sz="half" idx="10"/>
          </p:nvPr>
        </p:nvSpPr>
        <p:spPr/>
        <p:txBody>
          <a:bodyPr/>
          <a:lstStyle/>
          <a:p>
            <a:endParaRPr lang="en-US"/>
          </a:p>
        </p:txBody>
      </p:sp>
      <p:sp>
        <p:nvSpPr>
          <p:cNvPr id="276495" name="Rectangle 15"/>
          <p:cNvSpPr>
            <a:spLocks noChangeArrowheads="1"/>
          </p:cNvSpPr>
          <p:nvPr/>
        </p:nvSpPr>
        <p:spPr bwMode="auto">
          <a:xfrm>
            <a:off x="971550" y="2166491"/>
            <a:ext cx="6985000" cy="1406525"/>
          </a:xfrm>
          <a:prstGeom prst="rect">
            <a:avLst/>
          </a:prstGeom>
          <a:solidFill>
            <a:schemeClr val="tx2">
              <a:alpha val="60001"/>
            </a:schemeClr>
          </a:solidFill>
          <a:ln w="9525">
            <a:solidFill>
              <a:srgbClr val="000000"/>
            </a:solidFill>
            <a:miter lim="800000"/>
            <a:headEnd/>
            <a:tailEnd/>
          </a:ln>
        </p:spPr>
        <p:txBody>
          <a:bodyPr wrap="none" anchor="ctr"/>
          <a:lstStyle/>
          <a:p>
            <a:endParaRPr lang="en-US"/>
          </a:p>
        </p:txBody>
      </p:sp>
      <p:sp>
        <p:nvSpPr>
          <p:cNvPr id="13" name="Footer Placeholder 4"/>
          <p:cNvSpPr>
            <a:spLocks noGrp="1"/>
          </p:cNvSpPr>
          <p:nvPr>
            <p:ph type="ftr" sz="quarter" idx="11"/>
          </p:nvPr>
        </p:nvSpPr>
        <p:spPr/>
        <p:txBody>
          <a:bodyPr/>
          <a:lstStyle/>
          <a:p>
            <a:endParaRPr lang="en-US"/>
          </a:p>
        </p:txBody>
      </p:sp>
      <p:graphicFrame>
        <p:nvGraphicFramePr>
          <p:cNvPr id="276496" name="Object 16"/>
          <p:cNvGraphicFramePr>
            <a:graphicFrameLocks noChangeAspect="1"/>
          </p:cNvGraphicFramePr>
          <p:nvPr/>
        </p:nvGraphicFramePr>
        <p:xfrm>
          <a:off x="1406525" y="2133154"/>
          <a:ext cx="6192838" cy="1395412"/>
        </p:xfrm>
        <a:graphic>
          <a:graphicData uri="http://schemas.openxmlformats.org/presentationml/2006/ole">
            <mc:AlternateContent xmlns:mc="http://schemas.openxmlformats.org/markup-compatibility/2006">
              <mc:Choice xmlns:v="urn:schemas-microsoft-com:vml" Requires="v">
                <p:oleObj spid="_x0000_s276516" name="Equation" r:id="rId4" imgW="2552400" imgH="647640" progId="Equation.3">
                  <p:embed/>
                </p:oleObj>
              </mc:Choice>
              <mc:Fallback>
                <p:oleObj name="Equation" r:id="rId4" imgW="2552400" imgH="647640" progId="Equation.3">
                  <p:embed/>
                  <p:pic>
                    <p:nvPicPr>
                      <p:cNvPr id="0" name="Picture 1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406525" y="2133154"/>
                        <a:ext cx="6192838" cy="139541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4" name="TextBox 13"/>
          <p:cNvSpPr txBox="1"/>
          <p:nvPr/>
        </p:nvSpPr>
        <p:spPr>
          <a:xfrm>
            <a:off x="1043608" y="692696"/>
            <a:ext cx="7056784" cy="1200329"/>
          </a:xfrm>
          <a:prstGeom prst="rect">
            <a:avLst/>
          </a:prstGeom>
          <a:noFill/>
        </p:spPr>
        <p:txBody>
          <a:bodyPr wrap="square" rtlCol="0">
            <a:spAutoFit/>
          </a:bodyPr>
          <a:lstStyle/>
          <a:p>
            <a:pPr marL="342900" indent="-342900">
              <a:buFont typeface="Arial" panose="020B0604020202020204" pitchFamily="34" charset="0"/>
              <a:buChar char="•"/>
            </a:pPr>
            <a:r>
              <a:rPr lang="en-US" dirty="0" smtClean="0"/>
              <a:t>The definition of parsec was the distance subtended by 1 </a:t>
            </a:r>
            <a:r>
              <a:rPr lang="en-US" dirty="0" smtClean="0"/>
              <a:t>arc second</a:t>
            </a:r>
            <a:r>
              <a:rPr lang="en-US" dirty="0" smtClean="0"/>
              <a:t>, and 1 </a:t>
            </a:r>
            <a:r>
              <a:rPr lang="en-US" dirty="0" smtClean="0"/>
              <a:t>arc second </a:t>
            </a:r>
            <a:r>
              <a:rPr lang="en-US" dirty="0" smtClean="0"/>
              <a:t>(in radians) is (2</a:t>
            </a:r>
            <a:r>
              <a:rPr lang="el-GR" dirty="0" smtClean="0">
                <a:latin typeface="Calibri"/>
              </a:rPr>
              <a:t>π</a:t>
            </a:r>
            <a:r>
              <a:rPr lang="en-US" dirty="0" smtClean="0">
                <a:latin typeface="Calibri"/>
              </a:rPr>
              <a:t>/360)x(1/3600)</a:t>
            </a:r>
            <a:endParaRPr lang="en-US" dirty="0"/>
          </a:p>
        </p:txBody>
      </p:sp>
      <p:graphicFrame>
        <p:nvGraphicFramePr>
          <p:cNvPr id="276503" name="Object 23"/>
          <p:cNvGraphicFramePr>
            <a:graphicFrameLocks noChangeAspect="1"/>
          </p:cNvGraphicFramePr>
          <p:nvPr/>
        </p:nvGraphicFramePr>
        <p:xfrm>
          <a:off x="2268538" y="4175125"/>
          <a:ext cx="2879725" cy="2062163"/>
        </p:xfrm>
        <a:graphic>
          <a:graphicData uri="http://schemas.openxmlformats.org/presentationml/2006/ole">
            <mc:AlternateContent xmlns:mc="http://schemas.openxmlformats.org/markup-compatibility/2006">
              <mc:Choice xmlns:v="urn:schemas-microsoft-com:vml" Requires="v">
                <p:oleObj spid="_x0000_s276517" name="Equation" r:id="rId6" imgW="2095200" imgH="1498320" progId="Equation.3">
                  <p:embed/>
                </p:oleObj>
              </mc:Choice>
              <mc:Fallback>
                <p:oleObj name="Equation" r:id="rId6" imgW="2095200" imgH="1498320" progId="Equation.3">
                  <p:embed/>
                  <p:pic>
                    <p:nvPicPr>
                      <p:cNvPr id="0" name="Picture 23"/>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268538" y="4175125"/>
                        <a:ext cx="2879725" cy="206216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7" name="TextBox 16"/>
          <p:cNvSpPr txBox="1"/>
          <p:nvPr/>
        </p:nvSpPr>
        <p:spPr>
          <a:xfrm>
            <a:off x="971600" y="5157192"/>
            <a:ext cx="720080" cy="461665"/>
          </a:xfrm>
          <a:prstGeom prst="rect">
            <a:avLst/>
          </a:prstGeom>
          <a:noFill/>
        </p:spPr>
        <p:txBody>
          <a:bodyPr wrap="square" rtlCol="0">
            <a:spAutoFit/>
          </a:bodyPr>
          <a:lstStyle/>
          <a:p>
            <a:r>
              <a:rPr lang="en-US" dirty="0" smtClean="0"/>
              <a:t>and</a:t>
            </a:r>
            <a:endParaRPr lang="en-US" dirty="0"/>
          </a:p>
        </p:txBody>
      </p:sp>
      <p:sp>
        <p:nvSpPr>
          <p:cNvPr id="18" name="TextBox 17"/>
          <p:cNvSpPr txBox="1"/>
          <p:nvPr/>
        </p:nvSpPr>
        <p:spPr>
          <a:xfrm>
            <a:off x="971600" y="5805264"/>
            <a:ext cx="720080" cy="461665"/>
          </a:xfrm>
          <a:prstGeom prst="rect">
            <a:avLst/>
          </a:prstGeom>
          <a:noFill/>
        </p:spPr>
        <p:txBody>
          <a:bodyPr wrap="square" rtlCol="0">
            <a:spAutoFit/>
          </a:bodyPr>
          <a:lstStyle/>
          <a:p>
            <a:r>
              <a:rPr lang="en-US" dirty="0" smtClean="0"/>
              <a:t>so</a:t>
            </a:r>
            <a:endParaRPr lang="en-U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Rectangle 34"/>
          <p:cNvSpPr/>
          <p:nvPr/>
        </p:nvSpPr>
        <p:spPr>
          <a:xfrm>
            <a:off x="539552" y="4876799"/>
            <a:ext cx="8064896" cy="1983473"/>
          </a:xfrm>
          <a:prstGeom prst="rect">
            <a:avLst/>
          </a:prstGeom>
          <a:solidFill>
            <a:schemeClr val="tx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33"/>
          <p:cNvSpPr/>
          <p:nvPr/>
        </p:nvSpPr>
        <p:spPr>
          <a:xfrm>
            <a:off x="4355976" y="1052736"/>
            <a:ext cx="4248472" cy="3808189"/>
          </a:xfrm>
          <a:prstGeom prst="rect">
            <a:avLst/>
          </a:prstGeom>
          <a:solidFill>
            <a:schemeClr val="tx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692" name="Rectangle 1028"/>
          <p:cNvSpPr>
            <a:spLocks noGrp="1" noChangeArrowheads="1"/>
          </p:cNvSpPr>
          <p:nvPr>
            <p:ph type="title"/>
          </p:nvPr>
        </p:nvSpPr>
        <p:spPr>
          <a:xfrm>
            <a:off x="684213" y="0"/>
            <a:ext cx="7772400" cy="1143000"/>
          </a:xfrm>
        </p:spPr>
        <p:txBody>
          <a:bodyPr/>
          <a:lstStyle/>
          <a:p>
            <a:r>
              <a:rPr lang="en-GB"/>
              <a:t>Parallax has its limits</a:t>
            </a:r>
          </a:p>
        </p:txBody>
      </p:sp>
      <p:sp>
        <p:nvSpPr>
          <p:cNvPr id="32" name="Date Placeholder 2"/>
          <p:cNvSpPr>
            <a:spLocks noGrp="1"/>
          </p:cNvSpPr>
          <p:nvPr>
            <p:ph type="dt" sz="half" idx="10"/>
          </p:nvPr>
        </p:nvSpPr>
        <p:spPr/>
        <p:txBody>
          <a:bodyPr/>
          <a:lstStyle/>
          <a:p>
            <a:endParaRPr lang="en-US"/>
          </a:p>
        </p:txBody>
      </p:sp>
      <p:sp>
        <p:nvSpPr>
          <p:cNvPr id="33" name="Footer Placeholder 3"/>
          <p:cNvSpPr>
            <a:spLocks noGrp="1"/>
          </p:cNvSpPr>
          <p:nvPr>
            <p:ph type="ftr" sz="quarter" idx="11"/>
          </p:nvPr>
        </p:nvSpPr>
        <p:spPr/>
        <p:txBody>
          <a:bodyPr/>
          <a:lstStyle/>
          <a:p>
            <a:endParaRPr lang="en-US"/>
          </a:p>
        </p:txBody>
      </p:sp>
      <p:sp>
        <p:nvSpPr>
          <p:cNvPr id="93224" name="AutoShape 40"/>
          <p:cNvSpPr>
            <a:spLocks noChangeArrowheads="1"/>
          </p:cNvSpPr>
          <p:nvPr/>
        </p:nvSpPr>
        <p:spPr bwMode="auto">
          <a:xfrm>
            <a:off x="152400" y="4114800"/>
            <a:ext cx="2971800" cy="838200"/>
          </a:xfrm>
          <a:prstGeom prst="roundRect">
            <a:avLst>
              <a:gd name="adj" fmla="val 16667"/>
            </a:avLst>
          </a:prstGeom>
          <a:solidFill>
            <a:schemeClr val="bg2"/>
          </a:solidFill>
          <a:ln w="9525">
            <a:solidFill>
              <a:schemeClr val="tx1"/>
            </a:solidFill>
            <a:round/>
            <a:headEnd/>
            <a:tailEnd/>
          </a:ln>
        </p:spPr>
        <p:txBody>
          <a:bodyPr wrap="none" anchor="ctr"/>
          <a:lstStyle/>
          <a:p>
            <a:endParaRPr lang="en-US"/>
          </a:p>
        </p:txBody>
      </p:sp>
      <p:sp>
        <p:nvSpPr>
          <p:cNvPr id="93223" name="AutoShape 39"/>
          <p:cNvSpPr>
            <a:spLocks noChangeArrowheads="1"/>
          </p:cNvSpPr>
          <p:nvPr/>
        </p:nvSpPr>
        <p:spPr bwMode="auto">
          <a:xfrm>
            <a:off x="457200" y="1447800"/>
            <a:ext cx="2667000" cy="1600200"/>
          </a:xfrm>
          <a:prstGeom prst="roundRect">
            <a:avLst>
              <a:gd name="adj" fmla="val 16667"/>
            </a:avLst>
          </a:prstGeom>
          <a:solidFill>
            <a:schemeClr val="bg2"/>
          </a:solidFill>
          <a:ln w="9525">
            <a:solidFill>
              <a:schemeClr val="tx1"/>
            </a:solidFill>
            <a:round/>
            <a:headEnd/>
            <a:tailEnd/>
          </a:ln>
        </p:spPr>
        <p:txBody>
          <a:bodyPr wrap="none" anchor="ctr"/>
          <a:lstStyle/>
          <a:p>
            <a:endParaRPr lang="en-US" sz="1600"/>
          </a:p>
        </p:txBody>
      </p:sp>
      <p:sp>
        <p:nvSpPr>
          <p:cNvPr id="93187" name="Rectangle 3"/>
          <p:cNvSpPr>
            <a:spLocks noChangeArrowheads="1"/>
          </p:cNvSpPr>
          <p:nvPr/>
        </p:nvSpPr>
        <p:spPr bwMode="auto">
          <a:xfrm flipH="1">
            <a:off x="457200" y="1524000"/>
            <a:ext cx="2667000" cy="1569660"/>
          </a:xfrm>
          <a:prstGeom prst="rect">
            <a:avLst/>
          </a:prstGeom>
          <a:noFill/>
          <a:ln w="9525">
            <a:noFill/>
            <a:miter lim="800000"/>
            <a:headEnd/>
            <a:tailEnd/>
          </a:ln>
        </p:spPr>
        <p:txBody>
          <a:bodyPr>
            <a:spAutoFit/>
          </a:bodyPr>
          <a:lstStyle/>
          <a:p>
            <a:pPr algn="ctr"/>
            <a:r>
              <a:rPr lang="en-US" dirty="0">
                <a:latin typeface="Arial" pitchFamily="34" charset="0"/>
              </a:rPr>
              <a:t>The farther away an object gets, the smaller its </a:t>
            </a:r>
            <a:r>
              <a:rPr lang="en-US" dirty="0" smtClean="0">
                <a:latin typeface="Arial" pitchFamily="34" charset="0"/>
              </a:rPr>
              <a:t>apparent shift</a:t>
            </a:r>
            <a:r>
              <a:rPr lang="en-US" dirty="0">
                <a:latin typeface="Arial" pitchFamily="34" charset="0"/>
              </a:rPr>
              <a:t>.</a:t>
            </a:r>
          </a:p>
        </p:txBody>
      </p:sp>
      <p:sp>
        <p:nvSpPr>
          <p:cNvPr id="93188" name="Rectangle 4"/>
          <p:cNvSpPr>
            <a:spLocks noChangeArrowheads="1"/>
          </p:cNvSpPr>
          <p:nvPr/>
        </p:nvSpPr>
        <p:spPr bwMode="auto">
          <a:xfrm flipH="1">
            <a:off x="228600" y="4172634"/>
            <a:ext cx="2895600" cy="646331"/>
          </a:xfrm>
          <a:prstGeom prst="rect">
            <a:avLst/>
          </a:prstGeom>
          <a:noFill/>
          <a:ln w="9525">
            <a:noFill/>
            <a:miter lim="800000"/>
            <a:headEnd/>
            <a:tailEnd/>
          </a:ln>
        </p:spPr>
        <p:txBody>
          <a:bodyPr>
            <a:spAutoFit/>
          </a:bodyPr>
          <a:lstStyle/>
          <a:p>
            <a:pPr algn="ctr"/>
            <a:r>
              <a:rPr lang="en-US" sz="1200" dirty="0">
                <a:latin typeface="Arial" pitchFamily="34" charset="0"/>
              </a:rPr>
              <a:t>Eventually, the </a:t>
            </a:r>
            <a:r>
              <a:rPr lang="en-US" sz="1200" dirty="0" smtClean="0">
                <a:latin typeface="Arial" pitchFamily="34" charset="0"/>
              </a:rPr>
              <a:t>apparent shift in the star’s position </a:t>
            </a:r>
            <a:r>
              <a:rPr lang="en-US" sz="1200" dirty="0" smtClean="0">
                <a:latin typeface="Arial" pitchFamily="34" charset="0"/>
              </a:rPr>
              <a:t>due to motion of the Earth </a:t>
            </a:r>
            <a:r>
              <a:rPr lang="en-US" sz="1200" dirty="0" smtClean="0">
                <a:latin typeface="Arial" pitchFamily="34" charset="0"/>
              </a:rPr>
              <a:t>too </a:t>
            </a:r>
            <a:r>
              <a:rPr lang="en-US" sz="1200" dirty="0">
                <a:latin typeface="Arial" pitchFamily="34" charset="0"/>
              </a:rPr>
              <a:t>small to </a:t>
            </a:r>
            <a:r>
              <a:rPr lang="en-US" sz="1200" dirty="0" smtClean="0">
                <a:latin typeface="Arial" pitchFamily="34" charset="0"/>
              </a:rPr>
              <a:t>Measure</a:t>
            </a:r>
            <a:endParaRPr lang="en-US" sz="1200" dirty="0">
              <a:latin typeface="Arial" pitchFamily="34" charset="0"/>
            </a:endParaRPr>
          </a:p>
        </p:txBody>
      </p:sp>
      <p:grpSp>
        <p:nvGrpSpPr>
          <p:cNvPr id="93222" name="Group 38"/>
          <p:cNvGrpSpPr>
            <a:grpSpLocks/>
          </p:cNvGrpSpPr>
          <p:nvPr/>
        </p:nvGrpSpPr>
        <p:grpSpPr bwMode="auto">
          <a:xfrm flipH="1">
            <a:off x="685800" y="5029200"/>
            <a:ext cx="7543800" cy="1676400"/>
            <a:chOff x="432" y="2976"/>
            <a:chExt cx="4752" cy="1056"/>
          </a:xfrm>
        </p:grpSpPr>
        <p:sp>
          <p:nvSpPr>
            <p:cNvPr id="93216" name="Line 32"/>
            <p:cNvSpPr>
              <a:spLocks noChangeShapeType="1"/>
            </p:cNvSpPr>
            <p:nvPr/>
          </p:nvSpPr>
          <p:spPr bwMode="auto">
            <a:xfrm flipV="1">
              <a:off x="480" y="3552"/>
              <a:ext cx="4704" cy="0"/>
            </a:xfrm>
            <a:prstGeom prst="line">
              <a:avLst/>
            </a:prstGeom>
            <a:noFill/>
            <a:ln w="9525">
              <a:solidFill>
                <a:srgbClr val="FF3E0D"/>
              </a:solidFill>
              <a:prstDash val="dash"/>
              <a:round/>
              <a:headEnd/>
              <a:tailEnd/>
            </a:ln>
          </p:spPr>
          <p:txBody>
            <a:bodyPr wrap="none" anchor="ctr"/>
            <a:lstStyle/>
            <a:p>
              <a:endParaRPr lang="en-US"/>
            </a:p>
          </p:txBody>
        </p:sp>
        <p:sp>
          <p:nvSpPr>
            <p:cNvPr id="93208" name="Oval 24"/>
            <p:cNvSpPr>
              <a:spLocks noChangeArrowheads="1"/>
            </p:cNvSpPr>
            <p:nvPr/>
          </p:nvSpPr>
          <p:spPr bwMode="auto">
            <a:xfrm rot="-5400000">
              <a:off x="-24" y="3432"/>
              <a:ext cx="1056" cy="144"/>
            </a:xfrm>
            <a:prstGeom prst="ellipse">
              <a:avLst/>
            </a:prstGeom>
            <a:noFill/>
            <a:ln w="19050">
              <a:solidFill>
                <a:srgbClr val="000000"/>
              </a:solidFill>
              <a:round/>
              <a:headEnd/>
              <a:tailEnd/>
            </a:ln>
          </p:spPr>
          <p:txBody>
            <a:bodyPr wrap="none" anchor="ctr"/>
            <a:lstStyle/>
            <a:p>
              <a:endParaRPr lang="en-US"/>
            </a:p>
          </p:txBody>
        </p:sp>
        <p:sp>
          <p:nvSpPr>
            <p:cNvPr id="93212" name="Line 28"/>
            <p:cNvSpPr>
              <a:spLocks noChangeShapeType="1"/>
            </p:cNvSpPr>
            <p:nvPr/>
          </p:nvSpPr>
          <p:spPr bwMode="auto">
            <a:xfrm>
              <a:off x="480" y="2976"/>
              <a:ext cx="4704" cy="624"/>
            </a:xfrm>
            <a:prstGeom prst="line">
              <a:avLst/>
            </a:prstGeom>
            <a:noFill/>
            <a:ln w="9525">
              <a:solidFill>
                <a:srgbClr val="000000"/>
              </a:solidFill>
              <a:round/>
              <a:headEnd/>
              <a:tailEnd/>
            </a:ln>
          </p:spPr>
          <p:txBody>
            <a:bodyPr wrap="none" anchor="ctr"/>
            <a:lstStyle/>
            <a:p>
              <a:endParaRPr lang="en-US"/>
            </a:p>
          </p:txBody>
        </p:sp>
        <p:sp>
          <p:nvSpPr>
            <p:cNvPr id="93213" name="Line 29"/>
            <p:cNvSpPr>
              <a:spLocks noChangeShapeType="1"/>
            </p:cNvSpPr>
            <p:nvPr/>
          </p:nvSpPr>
          <p:spPr bwMode="auto">
            <a:xfrm flipV="1">
              <a:off x="480" y="3552"/>
              <a:ext cx="4704" cy="480"/>
            </a:xfrm>
            <a:prstGeom prst="line">
              <a:avLst/>
            </a:prstGeom>
            <a:noFill/>
            <a:ln w="9525">
              <a:solidFill>
                <a:srgbClr val="000000"/>
              </a:solidFill>
              <a:round/>
              <a:headEnd/>
              <a:tailEnd/>
            </a:ln>
          </p:spPr>
          <p:txBody>
            <a:bodyPr wrap="none" anchor="ctr"/>
            <a:lstStyle/>
            <a:p>
              <a:endParaRPr lang="en-US"/>
            </a:p>
          </p:txBody>
        </p:sp>
        <p:sp>
          <p:nvSpPr>
            <p:cNvPr id="93210" name="AutoShape 26"/>
            <p:cNvSpPr>
              <a:spLocks noChangeArrowheads="1"/>
            </p:cNvSpPr>
            <p:nvPr/>
          </p:nvSpPr>
          <p:spPr bwMode="auto">
            <a:xfrm>
              <a:off x="4944" y="3456"/>
              <a:ext cx="192" cy="192"/>
            </a:xfrm>
            <a:prstGeom prst="star5">
              <a:avLst/>
            </a:prstGeom>
            <a:solidFill>
              <a:srgbClr val="FFFF00"/>
            </a:solidFill>
            <a:ln w="9525">
              <a:solidFill>
                <a:srgbClr val="000000"/>
              </a:solidFill>
              <a:miter lim="800000"/>
              <a:headEnd/>
              <a:tailEnd/>
            </a:ln>
          </p:spPr>
          <p:txBody>
            <a:bodyPr wrap="none" anchor="ctr"/>
            <a:lstStyle/>
            <a:p>
              <a:endParaRPr lang="en-US"/>
            </a:p>
          </p:txBody>
        </p:sp>
      </p:grpSp>
      <p:grpSp>
        <p:nvGrpSpPr>
          <p:cNvPr id="93221" name="Group 37"/>
          <p:cNvGrpSpPr>
            <a:grpSpLocks/>
          </p:cNvGrpSpPr>
          <p:nvPr/>
        </p:nvGrpSpPr>
        <p:grpSpPr bwMode="auto">
          <a:xfrm flipH="1">
            <a:off x="4572000" y="1219200"/>
            <a:ext cx="2133600" cy="1676400"/>
            <a:chOff x="2880" y="576"/>
            <a:chExt cx="1344" cy="1056"/>
          </a:xfrm>
        </p:grpSpPr>
        <p:sp>
          <p:nvSpPr>
            <p:cNvPr id="93214" name="Line 30"/>
            <p:cNvSpPr>
              <a:spLocks noChangeShapeType="1"/>
            </p:cNvSpPr>
            <p:nvPr/>
          </p:nvSpPr>
          <p:spPr bwMode="auto">
            <a:xfrm flipV="1">
              <a:off x="2976" y="1104"/>
              <a:ext cx="1200" cy="0"/>
            </a:xfrm>
            <a:prstGeom prst="line">
              <a:avLst/>
            </a:prstGeom>
            <a:noFill/>
            <a:ln w="9525">
              <a:solidFill>
                <a:srgbClr val="FF3E0D"/>
              </a:solidFill>
              <a:prstDash val="dash"/>
              <a:round/>
              <a:headEnd/>
              <a:tailEnd/>
            </a:ln>
          </p:spPr>
          <p:txBody>
            <a:bodyPr wrap="none" anchor="ctr"/>
            <a:lstStyle/>
            <a:p>
              <a:endParaRPr lang="en-US"/>
            </a:p>
          </p:txBody>
        </p:sp>
        <p:grpSp>
          <p:nvGrpSpPr>
            <p:cNvPr id="93197" name="Group 13"/>
            <p:cNvGrpSpPr>
              <a:grpSpLocks/>
            </p:cNvGrpSpPr>
            <p:nvPr/>
          </p:nvGrpSpPr>
          <p:grpSpPr bwMode="auto">
            <a:xfrm rot="5400000">
              <a:off x="2976" y="480"/>
              <a:ext cx="1056" cy="1248"/>
              <a:chOff x="3840" y="1248"/>
              <a:chExt cx="1056" cy="1248"/>
            </a:xfrm>
          </p:grpSpPr>
          <p:sp>
            <p:nvSpPr>
              <p:cNvPr id="93189" name="Oval 5"/>
              <p:cNvSpPr>
                <a:spLocks noChangeArrowheads="1"/>
              </p:cNvSpPr>
              <p:nvPr/>
            </p:nvSpPr>
            <p:spPr bwMode="auto">
              <a:xfrm>
                <a:off x="3840" y="2352"/>
                <a:ext cx="1056" cy="144"/>
              </a:xfrm>
              <a:prstGeom prst="ellipse">
                <a:avLst/>
              </a:prstGeom>
              <a:noFill/>
              <a:ln w="19050">
                <a:solidFill>
                  <a:srgbClr val="000000"/>
                </a:solidFill>
                <a:round/>
                <a:headEnd/>
                <a:tailEnd/>
              </a:ln>
            </p:spPr>
            <p:txBody>
              <a:bodyPr wrap="none" anchor="ctr"/>
              <a:lstStyle/>
              <a:p>
                <a:endParaRPr lang="en-US"/>
              </a:p>
            </p:txBody>
          </p:sp>
          <p:sp>
            <p:nvSpPr>
              <p:cNvPr id="93191" name="Line 7"/>
              <p:cNvSpPr>
                <a:spLocks noChangeShapeType="1"/>
              </p:cNvSpPr>
              <p:nvPr/>
            </p:nvSpPr>
            <p:spPr bwMode="auto">
              <a:xfrm flipV="1">
                <a:off x="3840" y="1248"/>
                <a:ext cx="1008" cy="1152"/>
              </a:xfrm>
              <a:prstGeom prst="line">
                <a:avLst/>
              </a:prstGeom>
              <a:noFill/>
              <a:ln w="9525">
                <a:solidFill>
                  <a:srgbClr val="000000"/>
                </a:solidFill>
                <a:round/>
                <a:headEnd/>
                <a:tailEnd/>
              </a:ln>
            </p:spPr>
            <p:txBody>
              <a:bodyPr wrap="none" anchor="ctr"/>
              <a:lstStyle/>
              <a:p>
                <a:endParaRPr lang="en-US"/>
              </a:p>
            </p:txBody>
          </p:sp>
          <p:sp>
            <p:nvSpPr>
              <p:cNvPr id="93192" name="Line 8"/>
              <p:cNvSpPr>
                <a:spLocks noChangeShapeType="1"/>
              </p:cNvSpPr>
              <p:nvPr/>
            </p:nvSpPr>
            <p:spPr bwMode="auto">
              <a:xfrm>
                <a:off x="3936" y="1296"/>
                <a:ext cx="960" cy="1104"/>
              </a:xfrm>
              <a:prstGeom prst="line">
                <a:avLst/>
              </a:prstGeom>
              <a:noFill/>
              <a:ln w="9525">
                <a:solidFill>
                  <a:srgbClr val="000000"/>
                </a:solidFill>
                <a:round/>
                <a:headEnd/>
                <a:tailEnd/>
              </a:ln>
            </p:spPr>
            <p:txBody>
              <a:bodyPr wrap="none" anchor="ctr"/>
              <a:lstStyle/>
              <a:p>
                <a:endParaRPr lang="en-US"/>
              </a:p>
            </p:txBody>
          </p:sp>
          <p:sp>
            <p:nvSpPr>
              <p:cNvPr id="93193" name="AutoShape 9"/>
              <p:cNvSpPr>
                <a:spLocks noChangeArrowheads="1"/>
              </p:cNvSpPr>
              <p:nvPr/>
            </p:nvSpPr>
            <p:spPr bwMode="auto">
              <a:xfrm>
                <a:off x="4272" y="1728"/>
                <a:ext cx="192" cy="144"/>
              </a:xfrm>
              <a:prstGeom prst="star5">
                <a:avLst/>
              </a:prstGeom>
              <a:solidFill>
                <a:srgbClr val="FFFF00"/>
              </a:solidFill>
              <a:ln w="9525">
                <a:solidFill>
                  <a:srgbClr val="000000"/>
                </a:solidFill>
                <a:miter lim="800000"/>
                <a:headEnd/>
                <a:tailEnd/>
              </a:ln>
            </p:spPr>
            <p:txBody>
              <a:bodyPr wrap="none" anchor="ctr"/>
              <a:lstStyle/>
              <a:p>
                <a:endParaRPr lang="en-US"/>
              </a:p>
            </p:txBody>
          </p:sp>
        </p:grpSp>
        <p:sp>
          <p:nvSpPr>
            <p:cNvPr id="93217" name="Freeform 33"/>
            <p:cNvSpPr>
              <a:spLocks/>
            </p:cNvSpPr>
            <p:nvPr/>
          </p:nvSpPr>
          <p:spPr bwMode="auto">
            <a:xfrm>
              <a:off x="3984" y="768"/>
              <a:ext cx="240" cy="336"/>
            </a:xfrm>
            <a:custGeom>
              <a:avLst/>
              <a:gdLst/>
              <a:ahLst/>
              <a:cxnLst>
                <a:cxn ang="0">
                  <a:pos x="0" y="0"/>
                </a:cxn>
                <a:cxn ang="0">
                  <a:pos x="144" y="48"/>
                </a:cxn>
                <a:cxn ang="0">
                  <a:pos x="96" y="192"/>
                </a:cxn>
              </a:cxnLst>
              <a:rect l="0" t="0" r="r" b="b"/>
              <a:pathLst>
                <a:path w="160" h="192">
                  <a:moveTo>
                    <a:pt x="0" y="0"/>
                  </a:moveTo>
                  <a:cubicBezTo>
                    <a:pt x="64" y="8"/>
                    <a:pt x="128" y="16"/>
                    <a:pt x="144" y="48"/>
                  </a:cubicBezTo>
                  <a:cubicBezTo>
                    <a:pt x="160" y="80"/>
                    <a:pt x="104" y="168"/>
                    <a:pt x="96" y="192"/>
                  </a:cubicBezTo>
                </a:path>
              </a:pathLst>
            </a:custGeom>
            <a:noFill/>
            <a:ln w="28575" cmpd="sng">
              <a:solidFill>
                <a:srgbClr val="FFFF00"/>
              </a:solidFill>
              <a:round/>
              <a:headEnd/>
              <a:tailEnd/>
            </a:ln>
          </p:spPr>
          <p:txBody>
            <a:bodyPr wrap="none" anchor="ctr"/>
            <a:lstStyle/>
            <a:p>
              <a:endParaRPr lang="en-US"/>
            </a:p>
          </p:txBody>
        </p:sp>
      </p:grpSp>
      <p:grpSp>
        <p:nvGrpSpPr>
          <p:cNvPr id="93220" name="Group 36"/>
          <p:cNvGrpSpPr>
            <a:grpSpLocks/>
          </p:cNvGrpSpPr>
          <p:nvPr/>
        </p:nvGrpSpPr>
        <p:grpSpPr bwMode="auto">
          <a:xfrm flipH="1">
            <a:off x="4572000" y="3048000"/>
            <a:ext cx="2971800" cy="1676400"/>
            <a:chOff x="2880" y="1728"/>
            <a:chExt cx="1872" cy="1056"/>
          </a:xfrm>
        </p:grpSpPr>
        <p:sp>
          <p:nvSpPr>
            <p:cNvPr id="93215" name="Line 31"/>
            <p:cNvSpPr>
              <a:spLocks noChangeShapeType="1"/>
            </p:cNvSpPr>
            <p:nvPr/>
          </p:nvSpPr>
          <p:spPr bwMode="auto">
            <a:xfrm flipV="1">
              <a:off x="2928" y="2256"/>
              <a:ext cx="1776" cy="0"/>
            </a:xfrm>
            <a:prstGeom prst="line">
              <a:avLst/>
            </a:prstGeom>
            <a:noFill/>
            <a:ln w="9525">
              <a:solidFill>
                <a:srgbClr val="FF3E0D"/>
              </a:solidFill>
              <a:prstDash val="dash"/>
              <a:round/>
              <a:headEnd/>
              <a:tailEnd/>
            </a:ln>
          </p:spPr>
          <p:txBody>
            <a:bodyPr wrap="none" anchor="ctr"/>
            <a:lstStyle/>
            <a:p>
              <a:endParaRPr lang="en-US"/>
            </a:p>
          </p:txBody>
        </p:sp>
        <p:grpSp>
          <p:nvGrpSpPr>
            <p:cNvPr id="93209" name="Group 25"/>
            <p:cNvGrpSpPr>
              <a:grpSpLocks/>
            </p:cNvGrpSpPr>
            <p:nvPr/>
          </p:nvGrpSpPr>
          <p:grpSpPr bwMode="auto">
            <a:xfrm rot="5400000">
              <a:off x="3288" y="1320"/>
              <a:ext cx="1056" cy="1872"/>
              <a:chOff x="4560" y="624"/>
              <a:chExt cx="1056" cy="1872"/>
            </a:xfrm>
          </p:grpSpPr>
          <p:sp>
            <p:nvSpPr>
              <p:cNvPr id="93190" name="Oval 6"/>
              <p:cNvSpPr>
                <a:spLocks noChangeArrowheads="1"/>
              </p:cNvSpPr>
              <p:nvPr/>
            </p:nvSpPr>
            <p:spPr bwMode="auto">
              <a:xfrm>
                <a:off x="4560" y="2352"/>
                <a:ext cx="1056" cy="144"/>
              </a:xfrm>
              <a:prstGeom prst="ellipse">
                <a:avLst/>
              </a:prstGeom>
              <a:noFill/>
              <a:ln w="19050">
                <a:solidFill>
                  <a:srgbClr val="000000"/>
                </a:solidFill>
                <a:round/>
                <a:headEnd/>
                <a:tailEnd/>
              </a:ln>
            </p:spPr>
            <p:txBody>
              <a:bodyPr wrap="none" anchor="ctr"/>
              <a:lstStyle/>
              <a:p>
                <a:endParaRPr lang="en-US"/>
              </a:p>
            </p:txBody>
          </p:sp>
          <p:sp>
            <p:nvSpPr>
              <p:cNvPr id="93195" name="Line 11"/>
              <p:cNvSpPr>
                <a:spLocks noChangeShapeType="1"/>
              </p:cNvSpPr>
              <p:nvPr/>
            </p:nvSpPr>
            <p:spPr bwMode="auto">
              <a:xfrm flipV="1">
                <a:off x="4560" y="624"/>
                <a:ext cx="672" cy="1776"/>
              </a:xfrm>
              <a:prstGeom prst="line">
                <a:avLst/>
              </a:prstGeom>
              <a:noFill/>
              <a:ln w="9525">
                <a:solidFill>
                  <a:srgbClr val="000000"/>
                </a:solidFill>
                <a:round/>
                <a:headEnd/>
                <a:tailEnd/>
              </a:ln>
            </p:spPr>
            <p:txBody>
              <a:bodyPr wrap="none" anchor="ctr"/>
              <a:lstStyle/>
              <a:p>
                <a:endParaRPr lang="en-US"/>
              </a:p>
            </p:txBody>
          </p:sp>
          <p:sp>
            <p:nvSpPr>
              <p:cNvPr id="93196" name="Line 12"/>
              <p:cNvSpPr>
                <a:spLocks noChangeShapeType="1"/>
              </p:cNvSpPr>
              <p:nvPr/>
            </p:nvSpPr>
            <p:spPr bwMode="auto">
              <a:xfrm flipH="1" flipV="1">
                <a:off x="4896" y="624"/>
                <a:ext cx="720" cy="1776"/>
              </a:xfrm>
              <a:prstGeom prst="line">
                <a:avLst/>
              </a:prstGeom>
              <a:noFill/>
              <a:ln w="9525">
                <a:solidFill>
                  <a:srgbClr val="000000"/>
                </a:solidFill>
                <a:round/>
                <a:headEnd/>
                <a:tailEnd/>
              </a:ln>
            </p:spPr>
            <p:txBody>
              <a:bodyPr wrap="none" anchor="ctr"/>
              <a:lstStyle/>
              <a:p>
                <a:endParaRPr lang="en-US"/>
              </a:p>
            </p:txBody>
          </p:sp>
          <p:sp>
            <p:nvSpPr>
              <p:cNvPr id="93194" name="AutoShape 10"/>
              <p:cNvSpPr>
                <a:spLocks noChangeArrowheads="1"/>
              </p:cNvSpPr>
              <p:nvPr/>
            </p:nvSpPr>
            <p:spPr bwMode="auto">
              <a:xfrm>
                <a:off x="4992" y="960"/>
                <a:ext cx="192" cy="144"/>
              </a:xfrm>
              <a:prstGeom prst="star5">
                <a:avLst/>
              </a:prstGeom>
              <a:solidFill>
                <a:srgbClr val="FFFF00"/>
              </a:solidFill>
              <a:ln w="9525">
                <a:solidFill>
                  <a:srgbClr val="000000"/>
                </a:solidFill>
                <a:miter lim="800000"/>
                <a:headEnd/>
                <a:tailEnd/>
              </a:ln>
            </p:spPr>
            <p:txBody>
              <a:bodyPr wrap="none" anchor="ctr"/>
              <a:lstStyle/>
              <a:p>
                <a:endParaRPr lang="en-US"/>
              </a:p>
            </p:txBody>
          </p:sp>
        </p:grpSp>
        <p:sp>
          <p:nvSpPr>
            <p:cNvPr id="93218" name="Freeform 34"/>
            <p:cNvSpPr>
              <a:spLocks/>
            </p:cNvSpPr>
            <p:nvPr/>
          </p:nvSpPr>
          <p:spPr bwMode="auto">
            <a:xfrm>
              <a:off x="4656" y="2112"/>
              <a:ext cx="96" cy="144"/>
            </a:xfrm>
            <a:custGeom>
              <a:avLst/>
              <a:gdLst/>
              <a:ahLst/>
              <a:cxnLst>
                <a:cxn ang="0">
                  <a:pos x="0" y="0"/>
                </a:cxn>
                <a:cxn ang="0">
                  <a:pos x="144" y="48"/>
                </a:cxn>
                <a:cxn ang="0">
                  <a:pos x="96" y="192"/>
                </a:cxn>
              </a:cxnLst>
              <a:rect l="0" t="0" r="r" b="b"/>
              <a:pathLst>
                <a:path w="160" h="192">
                  <a:moveTo>
                    <a:pt x="0" y="0"/>
                  </a:moveTo>
                  <a:cubicBezTo>
                    <a:pt x="64" y="8"/>
                    <a:pt x="128" y="16"/>
                    <a:pt x="144" y="48"/>
                  </a:cubicBezTo>
                  <a:cubicBezTo>
                    <a:pt x="160" y="80"/>
                    <a:pt x="104" y="168"/>
                    <a:pt x="96" y="192"/>
                  </a:cubicBezTo>
                </a:path>
              </a:pathLst>
            </a:custGeom>
            <a:noFill/>
            <a:ln w="28575" cmpd="sng">
              <a:solidFill>
                <a:srgbClr val="FFFF00"/>
              </a:solidFill>
              <a:round/>
              <a:headEnd/>
              <a:tailEnd/>
            </a:ln>
          </p:spPr>
          <p:txBody>
            <a:bodyPr wrap="none" anchor="ctr"/>
            <a:lstStyle/>
            <a:p>
              <a:endParaRPr lang="en-US"/>
            </a:p>
          </p:txBody>
        </p:sp>
      </p:grpSp>
      <p:sp>
        <p:nvSpPr>
          <p:cNvPr id="93225" name="Line 41"/>
          <p:cNvSpPr>
            <a:spLocks noChangeShapeType="1"/>
          </p:cNvSpPr>
          <p:nvPr/>
        </p:nvSpPr>
        <p:spPr bwMode="auto">
          <a:xfrm>
            <a:off x="3124200" y="1905000"/>
            <a:ext cx="1066800" cy="0"/>
          </a:xfrm>
          <a:prstGeom prst="line">
            <a:avLst/>
          </a:prstGeom>
          <a:noFill/>
          <a:ln w="38100">
            <a:solidFill>
              <a:schemeClr val="tx1"/>
            </a:solidFill>
            <a:round/>
            <a:headEnd/>
            <a:tailEnd type="triangle" w="med" len="med"/>
          </a:ln>
        </p:spPr>
        <p:txBody>
          <a:bodyPr wrap="none" anchor="ctr"/>
          <a:lstStyle/>
          <a:p>
            <a:endParaRPr lang="en-US"/>
          </a:p>
        </p:txBody>
      </p:sp>
      <p:sp>
        <p:nvSpPr>
          <p:cNvPr id="93226" name="Line 42"/>
          <p:cNvSpPr>
            <a:spLocks noChangeShapeType="1"/>
          </p:cNvSpPr>
          <p:nvPr/>
        </p:nvSpPr>
        <p:spPr bwMode="auto">
          <a:xfrm>
            <a:off x="3124200" y="2819400"/>
            <a:ext cx="1219200" cy="762000"/>
          </a:xfrm>
          <a:prstGeom prst="line">
            <a:avLst/>
          </a:prstGeom>
          <a:noFill/>
          <a:ln w="38100">
            <a:solidFill>
              <a:schemeClr val="tx1"/>
            </a:solidFill>
            <a:round/>
            <a:headEnd/>
            <a:tailEnd type="triangle" w="med" len="med"/>
          </a:ln>
        </p:spPr>
        <p:txBody>
          <a:bodyPr wrap="none" anchor="ctr"/>
          <a:lstStyle/>
          <a:p>
            <a:endParaRPr lang="en-US"/>
          </a:p>
        </p:txBody>
      </p:sp>
      <p:sp>
        <p:nvSpPr>
          <p:cNvPr id="93227" name="Line 43"/>
          <p:cNvSpPr>
            <a:spLocks noChangeShapeType="1"/>
          </p:cNvSpPr>
          <p:nvPr/>
        </p:nvSpPr>
        <p:spPr bwMode="auto">
          <a:xfrm flipH="1">
            <a:off x="914400" y="4953000"/>
            <a:ext cx="381000" cy="685800"/>
          </a:xfrm>
          <a:prstGeom prst="line">
            <a:avLst/>
          </a:prstGeom>
          <a:noFill/>
          <a:ln w="38100">
            <a:solidFill>
              <a:schemeClr val="tx1"/>
            </a:solidFill>
            <a:round/>
            <a:headEnd/>
            <a:tailEnd type="triangle" w="med" len="med"/>
          </a:ln>
        </p:spPr>
        <p:txBody>
          <a:bodyPr wrap="none" anchor="ctr"/>
          <a:lstStyle/>
          <a:p>
            <a:endParaRPr lang="en-US"/>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Limits of Parallax</a:t>
            </a:r>
            <a:endParaRPr lang="en-US" dirty="0"/>
          </a:p>
        </p:txBody>
      </p:sp>
      <p:sp>
        <p:nvSpPr>
          <p:cNvPr id="5" name="Content Placeholder 4"/>
          <p:cNvSpPr>
            <a:spLocks noGrp="1"/>
          </p:cNvSpPr>
          <p:nvPr>
            <p:ph idx="1"/>
          </p:nvPr>
        </p:nvSpPr>
        <p:spPr>
          <a:xfrm>
            <a:off x="914400" y="1783560"/>
            <a:ext cx="7772400" cy="3013592"/>
          </a:xfrm>
        </p:spPr>
        <p:txBody>
          <a:bodyPr/>
          <a:lstStyle/>
          <a:p>
            <a:r>
              <a:rPr lang="en-US" dirty="0" smtClean="0"/>
              <a:t>Parallax only works for stars </a:t>
            </a:r>
            <a:r>
              <a:rPr lang="en-US" dirty="0" smtClean="0"/>
              <a:t>closer than about </a:t>
            </a:r>
            <a:r>
              <a:rPr lang="en-US" dirty="0" smtClean="0"/>
              <a:t>100 parsecs.</a:t>
            </a:r>
          </a:p>
          <a:p>
            <a:r>
              <a:rPr lang="en-US" dirty="0" smtClean="0"/>
              <a:t>When objects are at distances greater than 100 parsecs, the change in angle due to motion of th</a:t>
            </a:r>
            <a:r>
              <a:rPr lang="en-US" dirty="0" smtClean="0"/>
              <a:t>e Earth is too small to measure, and parallax measurements are not useful</a:t>
            </a:r>
            <a:r>
              <a:rPr lang="en-US" dirty="0" smtClean="0"/>
              <a:t>.</a:t>
            </a:r>
            <a:endParaRPr lang="en-US" dirty="0"/>
          </a:p>
        </p:txBody>
      </p:sp>
      <p:sp>
        <p:nvSpPr>
          <p:cNvPr id="3" name="Date Placeholder 2"/>
          <p:cNvSpPr>
            <a:spLocks noGrp="1"/>
          </p:cNvSpPr>
          <p:nvPr>
            <p:ph type="dt" sz="half" idx="10"/>
          </p:nvPr>
        </p:nvSpPr>
        <p:spPr/>
        <p:txBody>
          <a:bodyPr/>
          <a:lstStyle/>
          <a:p>
            <a:endParaRPr lang="en-US"/>
          </a:p>
        </p:txBody>
      </p:sp>
      <p:sp>
        <p:nvSpPr>
          <p:cNvPr id="4" name="Footer Placeholder 3"/>
          <p:cNvSpPr>
            <a:spLocks noGrp="1"/>
          </p:cNvSpPr>
          <p:nvPr>
            <p:ph type="ftr" sz="quarter" idx="11"/>
          </p:nvPr>
        </p:nvSpPr>
        <p:spPr/>
        <p:txBody>
          <a:bodyPr/>
          <a:lstStyle/>
          <a:p>
            <a:endParaRPr lang="en-US"/>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Spectroscopic Parallax and Standard Candles</a:t>
            </a:r>
            <a:endParaRPr lang="en-CA" dirty="0"/>
          </a:p>
        </p:txBody>
      </p:sp>
      <p:sp>
        <p:nvSpPr>
          <p:cNvPr id="3" name="Content Placeholder 2"/>
          <p:cNvSpPr>
            <a:spLocks noGrp="1"/>
          </p:cNvSpPr>
          <p:nvPr>
            <p:ph idx="1"/>
          </p:nvPr>
        </p:nvSpPr>
        <p:spPr>
          <a:xfrm>
            <a:off x="914400" y="1916832"/>
            <a:ext cx="7772400" cy="4438728"/>
          </a:xfrm>
        </p:spPr>
        <p:txBody>
          <a:bodyPr>
            <a:normAutofit fontScale="55000" lnSpcReduction="20000"/>
          </a:bodyPr>
          <a:lstStyle/>
          <a:p>
            <a:r>
              <a:rPr lang="en-CA" dirty="0" smtClean="0"/>
              <a:t>Both these methods rely on the fact that energy that we receive from a star every second (“apparent brightness”) depends on the distance we are from the star, and the star’s luminosity.</a:t>
            </a:r>
          </a:p>
          <a:p>
            <a:endParaRPr lang="en-CA" dirty="0" smtClean="0"/>
          </a:p>
          <a:p>
            <a:endParaRPr lang="en-CA" dirty="0" smtClean="0"/>
          </a:p>
          <a:p>
            <a:endParaRPr lang="en-CA" dirty="0"/>
          </a:p>
          <a:p>
            <a:endParaRPr lang="en-CA" dirty="0" smtClean="0"/>
          </a:p>
          <a:p>
            <a:r>
              <a:rPr lang="en-CA" dirty="0" smtClean="0"/>
              <a:t> Where b is apparent brightness, the energy we measure at Earth each second.</a:t>
            </a:r>
          </a:p>
          <a:p>
            <a:r>
              <a:rPr lang="en-CA" dirty="0" smtClean="0"/>
              <a:t>L is luminosity of the star.</a:t>
            </a:r>
          </a:p>
          <a:p>
            <a:r>
              <a:rPr lang="en-CA" dirty="0" smtClean="0"/>
              <a:t>d is distance to the star.</a:t>
            </a:r>
          </a:p>
          <a:p>
            <a:r>
              <a:rPr lang="en-CA" dirty="0" smtClean="0"/>
              <a:t>(This is because the Luminosity is energy sent out in every direction. This energy gets spread out over a surface area the size of a sphere with radius “d”).</a:t>
            </a:r>
          </a:p>
          <a:p>
            <a:r>
              <a:rPr lang="en-CA" dirty="0" smtClean="0"/>
              <a:t>So if we know the Luminosity of a star, and we measure its brightness. We can determine distance.</a:t>
            </a:r>
            <a:endParaRPr lang="en-CA" dirty="0"/>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Rectangle 5"/>
          <p:cNvSpPr/>
          <p:nvPr/>
        </p:nvSpPr>
        <p:spPr>
          <a:xfrm>
            <a:off x="4067945" y="2996952"/>
            <a:ext cx="1152128" cy="792088"/>
          </a:xfrm>
          <a:prstGeom prst="rect">
            <a:avLst/>
          </a:prstGeom>
          <a:solidFill>
            <a:schemeClr val="tx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7" name="Object 6"/>
          <p:cNvGraphicFramePr>
            <a:graphicFrameLocks noChangeAspect="1"/>
          </p:cNvGraphicFramePr>
          <p:nvPr>
            <p:extLst>
              <p:ext uri="{D42A27DB-BD31-4B8C-83A1-F6EECF244321}">
                <p14:modId xmlns:p14="http://schemas.microsoft.com/office/powerpoint/2010/main" val="1502442124"/>
              </p:ext>
            </p:extLst>
          </p:nvPr>
        </p:nvGraphicFramePr>
        <p:xfrm>
          <a:off x="4067944" y="2996952"/>
          <a:ext cx="1114963" cy="720080"/>
        </p:xfrm>
        <a:graphic>
          <a:graphicData uri="http://schemas.openxmlformats.org/presentationml/2006/ole">
            <mc:AlternateContent xmlns:mc="http://schemas.openxmlformats.org/markup-compatibility/2006">
              <mc:Choice xmlns:v="urn:schemas-microsoft-com:vml" Requires="v">
                <p:oleObj spid="_x0000_s331780" name="Equation" r:id="rId3" imgW="609480" imgH="393480" progId="Equation.3">
                  <p:embed/>
                </p:oleObj>
              </mc:Choice>
              <mc:Fallback>
                <p:oleObj name="Equation" r:id="rId3" imgW="609480" imgH="393480"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067944" y="2996952"/>
                        <a:ext cx="1114963" cy="72008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116171981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Spectroscopic Parallax</a:t>
            </a:r>
            <a:endParaRPr lang="en-US" dirty="0"/>
          </a:p>
        </p:txBody>
      </p:sp>
      <p:sp>
        <p:nvSpPr>
          <p:cNvPr id="3" name="Content Placeholder 2"/>
          <p:cNvSpPr>
            <a:spLocks noGrp="1"/>
          </p:cNvSpPr>
          <p:nvPr>
            <p:ph idx="1"/>
          </p:nvPr>
        </p:nvSpPr>
        <p:spPr>
          <a:xfrm>
            <a:off x="611560" y="1182941"/>
            <a:ext cx="4534272" cy="4572000"/>
          </a:xfrm>
        </p:spPr>
        <p:txBody>
          <a:bodyPr>
            <a:normAutofit fontScale="62500" lnSpcReduction="20000"/>
          </a:bodyPr>
          <a:lstStyle/>
          <a:p>
            <a:r>
              <a:rPr lang="en-US" dirty="0" smtClean="0"/>
              <a:t>Spectroscopic Parallax is not actually “Parallax” (</a:t>
            </a:r>
            <a:r>
              <a:rPr lang="en-US" dirty="0" err="1" smtClean="0"/>
              <a:t>ie</a:t>
            </a:r>
            <a:r>
              <a:rPr lang="en-US" dirty="0" smtClean="0"/>
              <a:t> it doesn’t use trig, or the shift in position of the star).</a:t>
            </a:r>
          </a:p>
          <a:p>
            <a:r>
              <a:rPr lang="en-US" dirty="0" smtClean="0"/>
              <a:t>Spectroscopic Parallax uses the luminosity and apparent brightness of a star.  </a:t>
            </a:r>
          </a:p>
          <a:p>
            <a:r>
              <a:rPr lang="en-US" dirty="0" smtClean="0"/>
              <a:t>To determine the </a:t>
            </a:r>
            <a:r>
              <a:rPr lang="en-US" dirty="0" smtClean="0"/>
              <a:t>Luminosity of a star, we look at its:</a:t>
            </a:r>
          </a:p>
          <a:p>
            <a:pPr lvl="1"/>
            <a:r>
              <a:rPr lang="en-US" dirty="0" smtClean="0"/>
              <a:t> </a:t>
            </a:r>
            <a:r>
              <a:rPr lang="en-US" dirty="0" smtClean="0"/>
              <a:t>absorption </a:t>
            </a:r>
            <a:r>
              <a:rPr lang="en-US" dirty="0" smtClean="0"/>
              <a:t>spectra (to figure out spectral class</a:t>
            </a:r>
            <a:r>
              <a:rPr lang="en-US" dirty="0" smtClean="0"/>
              <a:t>).</a:t>
            </a:r>
          </a:p>
          <a:p>
            <a:pPr lvl="1"/>
            <a:r>
              <a:rPr lang="en-US" dirty="0" smtClean="0"/>
              <a:t>the </a:t>
            </a:r>
            <a:r>
              <a:rPr lang="en-US" dirty="0" smtClean="0"/>
              <a:t>peak wavelength of the </a:t>
            </a:r>
            <a:r>
              <a:rPr lang="en-US" dirty="0" smtClean="0"/>
              <a:t>radiation received from the star </a:t>
            </a:r>
            <a:r>
              <a:rPr lang="en-US" dirty="0" smtClean="0"/>
              <a:t>to determine it’s surface temperature (Wein’s Law).</a:t>
            </a:r>
          </a:p>
          <a:p>
            <a:r>
              <a:rPr lang="en-US" dirty="0" smtClean="0"/>
              <a:t>We then assume that the star is </a:t>
            </a:r>
            <a:r>
              <a:rPr lang="en-US" dirty="0" smtClean="0"/>
              <a:t>a main sequence star, and </a:t>
            </a:r>
            <a:r>
              <a:rPr lang="en-US" dirty="0" smtClean="0"/>
              <a:t>use </a:t>
            </a:r>
            <a:r>
              <a:rPr lang="en-US" dirty="0" smtClean="0"/>
              <a:t>the HR diagram </a:t>
            </a:r>
            <a:r>
              <a:rPr lang="en-US" dirty="0" smtClean="0"/>
              <a:t>to estimate </a:t>
            </a:r>
            <a:r>
              <a:rPr lang="en-US" dirty="0" smtClean="0"/>
              <a:t>the star’s luminosity.</a:t>
            </a:r>
          </a:p>
          <a:p>
            <a:r>
              <a:rPr lang="en-US" dirty="0" smtClean="0"/>
              <a:t>Once the Luminosity is known and the </a:t>
            </a:r>
            <a:r>
              <a:rPr lang="en-US" dirty="0" smtClean="0"/>
              <a:t>brightness we </a:t>
            </a:r>
            <a:r>
              <a:rPr lang="en-US" dirty="0" smtClean="0"/>
              <a:t>can determine distance</a:t>
            </a:r>
            <a:r>
              <a:rPr lang="en-US" dirty="0" smtClean="0"/>
              <a:t>.</a:t>
            </a:r>
            <a:endParaRPr lang="en-US" dirty="0" smtClean="0"/>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pic>
        <p:nvPicPr>
          <p:cNvPr id="312328" name="Picture 8" descr="http://www.astro.cornell.edu/academics/courses/astro201/images/hr_diagram.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242992" y="1209909"/>
            <a:ext cx="3443808" cy="2711660"/>
          </a:xfrm>
          <a:prstGeom prst="rect">
            <a:avLst/>
          </a:prstGeom>
          <a:noFill/>
          <a:extLst>
            <a:ext uri="{909E8E84-426E-40DD-AFC4-6F175D3DCCD1}">
              <a14:hiddenFill xmlns:a14="http://schemas.microsoft.com/office/drawing/2010/main">
                <a:solidFill>
                  <a:srgbClr val="FFFFFF"/>
                </a:solidFill>
              </a14:hiddenFill>
            </a:ext>
          </a:extLst>
        </p:spPr>
      </p:pic>
      <p:sp>
        <p:nvSpPr>
          <p:cNvPr id="8" name="TextBox 7"/>
          <p:cNvSpPr txBox="1"/>
          <p:nvPr/>
        </p:nvSpPr>
        <p:spPr>
          <a:xfrm>
            <a:off x="5159524" y="4005064"/>
            <a:ext cx="3610744" cy="215444"/>
          </a:xfrm>
          <a:prstGeom prst="rect">
            <a:avLst/>
          </a:prstGeom>
          <a:noFill/>
        </p:spPr>
        <p:txBody>
          <a:bodyPr wrap="square" rtlCol="0">
            <a:spAutoFit/>
          </a:bodyPr>
          <a:lstStyle/>
          <a:p>
            <a:r>
              <a:rPr lang="en-CA" sz="800" dirty="0"/>
              <a:t>http://www.astro.cornell.edu/academics/courses/astro201/hr_diagram.htm</a:t>
            </a:r>
          </a:p>
        </p:txBody>
      </p:sp>
      <p:sp>
        <p:nvSpPr>
          <p:cNvPr id="10" name="Content Placeholder 2"/>
          <p:cNvSpPr txBox="1">
            <a:spLocks/>
          </p:cNvSpPr>
          <p:nvPr/>
        </p:nvSpPr>
        <p:spPr>
          <a:xfrm>
            <a:off x="5145832" y="4437112"/>
            <a:ext cx="3766220" cy="1473318"/>
          </a:xfrm>
          <a:prstGeom prst="rect">
            <a:avLst/>
          </a:prstGeom>
        </p:spPr>
        <p:txBody>
          <a:bodyPr vert="horz">
            <a:normAutofit/>
          </a:bodyPr>
          <a:lstStyle>
            <a:lvl1pPr marL="411480" indent="-342900" algn="l" rtl="0" eaLnBrk="1" latinLnBrk="0" hangingPunct="1">
              <a:spcBef>
                <a:spcPts val="700"/>
              </a:spcBef>
              <a:buClr>
                <a:schemeClr val="tx2"/>
              </a:buClr>
              <a:buSzPct val="95000"/>
              <a:buFont typeface="Wingdings"/>
              <a:buChar char=""/>
              <a:defRPr kumimoji="0" sz="3000" kern="1200">
                <a:solidFill>
                  <a:schemeClr val="tx1"/>
                </a:solidFill>
                <a:latin typeface="+mn-lt"/>
                <a:ea typeface="+mn-ea"/>
                <a:cs typeface="+mn-cs"/>
              </a:defRPr>
            </a:lvl1pPr>
            <a:lvl2pPr marL="740664" indent="-285750" algn="l" rtl="0" eaLnBrk="1" latinLnBrk="0" hangingPunct="1">
              <a:spcBef>
                <a:spcPct val="20000"/>
              </a:spcBef>
              <a:buClr>
                <a:schemeClr val="accent2"/>
              </a:buClr>
              <a:buSzPct val="90000"/>
              <a:buFont typeface="Wingdings"/>
              <a:buChar char=""/>
              <a:defRPr kumimoji="0" sz="2600" kern="1200">
                <a:solidFill>
                  <a:schemeClr val="tx1"/>
                </a:solidFill>
                <a:latin typeface="+mn-lt"/>
                <a:ea typeface="+mn-ea"/>
                <a:cs typeface="+mn-cs"/>
              </a:defRPr>
            </a:lvl2pPr>
            <a:lvl3pPr marL="996696" indent="-228600" algn="l" rtl="0" eaLnBrk="1" latinLnBrk="0" hangingPunct="1">
              <a:spcBef>
                <a:spcPct val="20000"/>
              </a:spcBef>
              <a:buClr>
                <a:schemeClr val="accent2"/>
              </a:buClr>
              <a:buFont typeface="Wingdings 2"/>
              <a:buChar char=""/>
              <a:defRPr kumimoji="0" sz="2400" kern="1200">
                <a:solidFill>
                  <a:schemeClr val="tx1"/>
                </a:solidFill>
                <a:latin typeface="+mn-lt"/>
                <a:ea typeface="+mn-ea"/>
                <a:cs typeface="+mn-cs"/>
              </a:defRPr>
            </a:lvl3pPr>
            <a:lvl4pPr marL="1261872" indent="-228600" algn="l" rtl="0" eaLnBrk="1" latinLnBrk="0" hangingPunct="1">
              <a:spcBef>
                <a:spcPct val="20000"/>
              </a:spcBef>
              <a:buClr>
                <a:schemeClr val="accent3"/>
              </a:buClr>
              <a:buFont typeface="Wingdings 3"/>
              <a:buChar char=""/>
              <a:defRPr kumimoji="0" sz="2200" kern="1200">
                <a:solidFill>
                  <a:schemeClr val="tx1"/>
                </a:solidFill>
                <a:latin typeface="+mn-lt"/>
                <a:ea typeface="+mn-ea"/>
                <a:cs typeface="+mn-cs"/>
              </a:defRPr>
            </a:lvl4pPr>
            <a:lvl5pPr marL="1481328" indent="-210312" algn="l" rtl="0" eaLnBrk="1" latinLnBrk="0" hangingPunct="1">
              <a:spcBef>
                <a:spcPct val="20000"/>
              </a:spcBef>
              <a:buClr>
                <a:schemeClr val="accent3"/>
              </a:buClr>
              <a:buFont typeface="Wingdings 2"/>
              <a:buChar char=""/>
              <a:defRPr kumimoji="0" sz="2000" kern="1200">
                <a:solidFill>
                  <a:schemeClr val="tx1"/>
                </a:solidFill>
                <a:latin typeface="+mn-lt"/>
                <a:ea typeface="+mn-ea"/>
                <a:cs typeface="+mn-cs"/>
              </a:defRPr>
            </a:lvl5pPr>
            <a:lvl6pPr marL="1709928" indent="-210312" algn="l" rtl="0" eaLnBrk="1" latinLnBrk="0" hangingPunct="1">
              <a:spcBef>
                <a:spcPct val="20000"/>
              </a:spcBef>
              <a:buClr>
                <a:schemeClr val="accent3"/>
              </a:buClr>
              <a:buFont typeface="Wingdings 2"/>
              <a:buChar char=""/>
              <a:defRPr kumimoji="0" sz="1800" kern="1200">
                <a:solidFill>
                  <a:schemeClr val="tx1"/>
                </a:solidFill>
                <a:latin typeface="+mn-lt"/>
                <a:ea typeface="+mn-ea"/>
                <a:cs typeface="+mn-cs"/>
              </a:defRPr>
            </a:lvl6pPr>
            <a:lvl7pPr marL="1901952"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7pPr>
            <a:lvl8pPr marL="2093976"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8pPr>
            <a:lvl9pPr marL="2286000"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9pPr>
            <a:extLst/>
          </a:lstStyle>
          <a:p>
            <a:pPr fontAlgn="auto">
              <a:spcAft>
                <a:spcPts val="0"/>
              </a:spcAft>
            </a:pPr>
            <a:r>
              <a:rPr lang="en-US" sz="1800" dirty="0" smtClean="0"/>
              <a:t>For this to work, stars must be</a:t>
            </a:r>
          </a:p>
          <a:p>
            <a:pPr lvl="1" fontAlgn="auto">
              <a:spcAft>
                <a:spcPts val="0"/>
              </a:spcAft>
            </a:pPr>
            <a:r>
              <a:rPr lang="en-US" sz="1600" dirty="0" smtClean="0"/>
              <a:t>Main Sequence stars</a:t>
            </a:r>
          </a:p>
          <a:p>
            <a:pPr lvl="1" fontAlgn="auto">
              <a:spcAft>
                <a:spcPts val="0"/>
              </a:spcAft>
            </a:pPr>
            <a:r>
              <a:rPr lang="en-US" sz="1600" dirty="0" smtClean="0"/>
              <a:t>Within 10 </a:t>
            </a:r>
            <a:r>
              <a:rPr lang="en-US" sz="1600" dirty="0" err="1" smtClean="0"/>
              <a:t>MegaParsec</a:t>
            </a:r>
            <a:r>
              <a:rPr lang="en-US" sz="1600" dirty="0" smtClean="0"/>
              <a:t>.</a:t>
            </a:r>
            <a:endParaRPr lang="en-US" sz="1600"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Cepheid Variables and The Standard Candle</a:t>
            </a:r>
            <a:endParaRPr lang="en-US" dirty="0"/>
          </a:p>
        </p:txBody>
      </p:sp>
      <p:sp>
        <p:nvSpPr>
          <p:cNvPr id="3" name="Content Placeholder 2"/>
          <p:cNvSpPr>
            <a:spLocks noGrp="1"/>
          </p:cNvSpPr>
          <p:nvPr>
            <p:ph idx="1"/>
          </p:nvPr>
        </p:nvSpPr>
        <p:spPr>
          <a:xfrm>
            <a:off x="914400" y="2060848"/>
            <a:ext cx="3801616" cy="4294712"/>
          </a:xfrm>
        </p:spPr>
        <p:txBody>
          <a:bodyPr>
            <a:normAutofit fontScale="47500" lnSpcReduction="20000"/>
          </a:bodyPr>
          <a:lstStyle/>
          <a:p>
            <a:r>
              <a:rPr lang="en-US" dirty="0" smtClean="0"/>
              <a:t>Once stars are more than 10 </a:t>
            </a:r>
            <a:r>
              <a:rPr lang="en-US" dirty="0" err="1" smtClean="0"/>
              <a:t>Mpc</a:t>
            </a:r>
            <a:r>
              <a:rPr lang="en-US" dirty="0" smtClean="0"/>
              <a:t>, its hard to distinguish the difference between magnitude of stars and their distance.</a:t>
            </a:r>
          </a:p>
          <a:p>
            <a:r>
              <a:rPr lang="en-US" dirty="0" smtClean="0"/>
              <a:t>To determine distances to distant galaxies, we use Cepheid Variables.  </a:t>
            </a:r>
          </a:p>
          <a:p>
            <a:r>
              <a:rPr lang="en-US" dirty="0" smtClean="0"/>
              <a:t>Since the period of “pulsing” of Cepheid Variables depends on the Luminosity of the stars.  We can determine their Luminosity by measuring the amount of time it takes them to cycle through one period.</a:t>
            </a:r>
          </a:p>
          <a:p>
            <a:r>
              <a:rPr lang="en-US" dirty="0" smtClean="0"/>
              <a:t>Once the luminosity of a star is known, we can use the apparent brightness to determine the distance.</a:t>
            </a:r>
          </a:p>
          <a:p>
            <a:r>
              <a:rPr lang="en-US" dirty="0" smtClean="0"/>
              <a:t>We can then determine distances to the galaxies that contain these Cepheid Variables.</a:t>
            </a:r>
          </a:p>
          <a:p>
            <a:r>
              <a:rPr lang="en-US" dirty="0" smtClean="0"/>
              <a:t>Since CVs are of Known Luminosity in a particular galaxy, we can compare the other stars in that galaxy to those stars.  So the CVs act like a “</a:t>
            </a:r>
            <a:r>
              <a:rPr lang="en-US" i="1" dirty="0" smtClean="0"/>
              <a:t>standard candle</a:t>
            </a:r>
            <a:r>
              <a:rPr lang="en-US" dirty="0" smtClean="0"/>
              <a:t>” (a star of known luminosity, a measuring stick of sorts).</a:t>
            </a:r>
            <a:endParaRPr lang="en-US" dirty="0"/>
          </a:p>
        </p:txBody>
      </p:sp>
      <p:pic>
        <p:nvPicPr>
          <p:cNvPr id="4" name="Picture 8" descr="cepheid1"/>
          <p:cNvPicPr>
            <a:picLocks noChangeAspect="1" noChangeArrowheads="1"/>
          </p:cNvPicPr>
          <p:nvPr/>
        </p:nvPicPr>
        <p:blipFill>
          <a:blip r:embed="rId3" cstate="print"/>
          <a:srcRect/>
          <a:stretch>
            <a:fillRect/>
          </a:stretch>
        </p:blipFill>
        <p:spPr bwMode="auto">
          <a:xfrm>
            <a:off x="5004048" y="1772816"/>
            <a:ext cx="3751337" cy="2280687"/>
          </a:xfrm>
          <a:prstGeom prst="rect">
            <a:avLst/>
          </a:prstGeom>
          <a:noFill/>
          <a:ln w="9525">
            <a:noFill/>
            <a:miter lim="800000"/>
            <a:headEnd/>
            <a:tailEnd/>
          </a:ln>
        </p:spPr>
      </p:pic>
      <p:pic>
        <p:nvPicPr>
          <p:cNvPr id="5" name="Picture 10" descr="I02-07-cepheid"/>
          <p:cNvPicPr>
            <a:picLocks noChangeAspect="1" noChangeArrowheads="1"/>
          </p:cNvPicPr>
          <p:nvPr/>
        </p:nvPicPr>
        <p:blipFill>
          <a:blip r:embed="rId4" cstate="print"/>
          <a:srcRect/>
          <a:stretch>
            <a:fillRect/>
          </a:stretch>
        </p:blipFill>
        <p:spPr bwMode="auto">
          <a:xfrm>
            <a:off x="5009744" y="4149080"/>
            <a:ext cx="2160143" cy="2326557"/>
          </a:xfrm>
          <a:prstGeom prst="rect">
            <a:avLst/>
          </a:prstGeom>
          <a:noFill/>
          <a:ln w="9525">
            <a:noFill/>
            <a:miter lim="800000"/>
            <a:headEnd/>
            <a:tailEnd/>
          </a:ln>
        </p:spPr>
      </p:pic>
      <p:sp>
        <p:nvSpPr>
          <p:cNvPr id="6" name="Rectangle 5"/>
          <p:cNvSpPr/>
          <p:nvPr/>
        </p:nvSpPr>
        <p:spPr>
          <a:xfrm>
            <a:off x="7604353" y="4725144"/>
            <a:ext cx="1152128" cy="792088"/>
          </a:xfrm>
          <a:prstGeom prst="rect">
            <a:avLst/>
          </a:prstGeom>
          <a:solidFill>
            <a:schemeClr val="tx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7" name="Object 6"/>
          <p:cNvGraphicFramePr>
            <a:graphicFrameLocks noChangeAspect="1"/>
          </p:cNvGraphicFramePr>
          <p:nvPr>
            <p:extLst>
              <p:ext uri="{D42A27DB-BD31-4B8C-83A1-F6EECF244321}">
                <p14:modId xmlns:p14="http://schemas.microsoft.com/office/powerpoint/2010/main" val="2755460430"/>
              </p:ext>
            </p:extLst>
          </p:nvPr>
        </p:nvGraphicFramePr>
        <p:xfrm>
          <a:off x="7604352" y="4725144"/>
          <a:ext cx="1114963" cy="720080"/>
        </p:xfrm>
        <a:graphic>
          <a:graphicData uri="http://schemas.openxmlformats.org/presentationml/2006/ole">
            <mc:AlternateContent xmlns:mc="http://schemas.openxmlformats.org/markup-compatibility/2006">
              <mc:Choice xmlns:v="urn:schemas-microsoft-com:vml" Requires="v">
                <p:oleObj spid="_x0000_s332802" name="Equation" r:id="rId5" imgW="609480" imgH="393480" progId="Equation.3">
                  <p:embed/>
                </p:oleObj>
              </mc:Choice>
              <mc:Fallback>
                <p:oleObj name="Equation" r:id="rId5" imgW="609480" imgH="393480" progId="Equation.3">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604352" y="4725144"/>
                        <a:ext cx="1114963" cy="72008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Standard Candles</a:t>
            </a:r>
            <a:endParaRPr lang="en-CA" dirty="0"/>
          </a:p>
        </p:txBody>
      </p:sp>
      <p:sp>
        <p:nvSpPr>
          <p:cNvPr id="3" name="Content Placeholder 2"/>
          <p:cNvSpPr>
            <a:spLocks noGrp="1"/>
          </p:cNvSpPr>
          <p:nvPr>
            <p:ph idx="1"/>
          </p:nvPr>
        </p:nvSpPr>
        <p:spPr/>
        <p:txBody>
          <a:bodyPr>
            <a:normAutofit fontScale="92500" lnSpcReduction="10000"/>
          </a:bodyPr>
          <a:lstStyle/>
          <a:p>
            <a:r>
              <a:rPr lang="en-CA" dirty="0" smtClean="0"/>
              <a:t>We can also use the fact that Type </a:t>
            </a:r>
            <a:r>
              <a:rPr lang="en-CA" dirty="0" err="1" smtClean="0"/>
              <a:t>Ia</a:t>
            </a:r>
            <a:r>
              <a:rPr lang="en-CA" dirty="0" smtClean="0"/>
              <a:t> Supernovae have very predictable Luminosities. If we observe one of these supernovae, we can determine the distance to the galaxy in which they are in.</a:t>
            </a:r>
          </a:p>
          <a:p>
            <a:r>
              <a:rPr lang="en-CA" dirty="0" smtClean="0"/>
              <a:t>We can also use binary stars as “standard candles”.  If we observe Binaries, we can determine their period and therefore their mass. Once we know their mass, we can determine their luminosity.  Once we know their luminosity we can determine distance.</a:t>
            </a:r>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Tree>
    <p:extLst>
      <p:ext uri="{BB962C8B-B14F-4D97-AF65-F5344CB8AC3E}">
        <p14:creationId xmlns:p14="http://schemas.microsoft.com/office/powerpoint/2010/main" val="227365346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45" name="Rectangle 5"/>
          <p:cNvSpPr>
            <a:spLocks noGrp="1" noChangeArrowheads="1"/>
          </p:cNvSpPr>
          <p:nvPr>
            <p:ph type="title"/>
          </p:nvPr>
        </p:nvSpPr>
        <p:spPr>
          <a:xfrm>
            <a:off x="685800" y="44450"/>
            <a:ext cx="7772400" cy="1143000"/>
          </a:xfrm>
        </p:spPr>
        <p:txBody>
          <a:bodyPr/>
          <a:lstStyle/>
          <a:p>
            <a:r>
              <a:rPr lang="en-GB"/>
              <a:t>Astronomical distances</a:t>
            </a:r>
          </a:p>
        </p:txBody>
      </p:sp>
      <p:sp>
        <p:nvSpPr>
          <p:cNvPr id="266246" name="Rectangle 6"/>
          <p:cNvSpPr>
            <a:spLocks noGrp="1" noChangeArrowheads="1"/>
          </p:cNvSpPr>
          <p:nvPr>
            <p:ph idx="1"/>
          </p:nvPr>
        </p:nvSpPr>
        <p:spPr>
          <a:xfrm>
            <a:off x="395536" y="1341438"/>
            <a:ext cx="8748464" cy="2592387"/>
          </a:xfrm>
        </p:spPr>
        <p:txBody>
          <a:bodyPr>
            <a:normAutofit lnSpcReduction="10000"/>
          </a:bodyPr>
          <a:lstStyle/>
          <a:p>
            <a:pPr marL="460375" indent="-457200">
              <a:lnSpc>
                <a:spcPct val="90000"/>
              </a:lnSpc>
              <a:spcAft>
                <a:spcPct val="50000"/>
              </a:spcAft>
            </a:pPr>
            <a:r>
              <a:rPr lang="en-GB" sz="2800" dirty="0"/>
              <a:t>The SI unit for length, the metre, is a very small unit to measure astronomical </a:t>
            </a:r>
            <a:r>
              <a:rPr lang="en-GB" sz="2800" dirty="0" smtClean="0"/>
              <a:t>distances since the distances between astronomical objects are really </a:t>
            </a:r>
            <a:r>
              <a:rPr lang="en-GB" sz="2800" dirty="0" err="1" smtClean="0"/>
              <a:t>really</a:t>
            </a:r>
            <a:r>
              <a:rPr lang="en-GB" sz="2800" dirty="0" smtClean="0"/>
              <a:t> large</a:t>
            </a:r>
          </a:p>
          <a:p>
            <a:pPr marL="460375" indent="-457200">
              <a:lnSpc>
                <a:spcPct val="90000"/>
              </a:lnSpc>
              <a:spcAft>
                <a:spcPct val="50000"/>
              </a:spcAft>
            </a:pPr>
            <a:r>
              <a:rPr lang="en-GB" sz="2800" dirty="0" smtClean="0"/>
              <a:t>Here are some </a:t>
            </a:r>
            <a:r>
              <a:rPr lang="en-GB" sz="2800" dirty="0"/>
              <a:t>units usually used is astronomy:</a:t>
            </a:r>
          </a:p>
          <a:p>
            <a:pPr marL="789559" lvl="1" indent="-457200">
              <a:lnSpc>
                <a:spcPct val="90000"/>
              </a:lnSpc>
              <a:spcAft>
                <a:spcPct val="50000"/>
              </a:spcAft>
            </a:pPr>
            <a:r>
              <a:rPr lang="en-GB" sz="2000" dirty="0"/>
              <a:t>The Astronomical Unit (AU) – this is the average distance between the Earth and the Sun. This unit is more used within the Solar System. </a:t>
            </a:r>
          </a:p>
        </p:txBody>
      </p:sp>
      <p:sp>
        <p:nvSpPr>
          <p:cNvPr id="7" name="Date Placeholder 3"/>
          <p:cNvSpPr>
            <a:spLocks noGrp="1"/>
          </p:cNvSpPr>
          <p:nvPr>
            <p:ph type="dt" sz="half" idx="10"/>
          </p:nvPr>
        </p:nvSpPr>
        <p:spPr/>
        <p:txBody>
          <a:bodyPr/>
          <a:lstStyle/>
          <a:p>
            <a:endParaRPr lang="en-US"/>
          </a:p>
        </p:txBody>
      </p:sp>
      <p:sp>
        <p:nvSpPr>
          <p:cNvPr id="8" name="Footer Placeholder 4"/>
          <p:cNvSpPr>
            <a:spLocks noGrp="1"/>
          </p:cNvSpPr>
          <p:nvPr>
            <p:ph type="ftr" sz="quarter" idx="11"/>
          </p:nvPr>
        </p:nvSpPr>
        <p:spPr/>
        <p:txBody>
          <a:bodyPr/>
          <a:lstStyle/>
          <a:p>
            <a:endParaRPr lang="en-US"/>
          </a:p>
        </p:txBody>
      </p:sp>
      <p:pic>
        <p:nvPicPr>
          <p:cNvPr id="266247" name="Picture 7" descr="Distances"/>
          <p:cNvPicPr>
            <a:picLocks noChangeAspect="1" noChangeArrowheads="1"/>
          </p:cNvPicPr>
          <p:nvPr/>
        </p:nvPicPr>
        <p:blipFill>
          <a:blip r:embed="rId2" cstate="print"/>
          <a:srcRect/>
          <a:stretch>
            <a:fillRect/>
          </a:stretch>
        </p:blipFill>
        <p:spPr bwMode="auto">
          <a:xfrm>
            <a:off x="3636963" y="4019550"/>
            <a:ext cx="5399087" cy="2649538"/>
          </a:xfrm>
          <a:prstGeom prst="rect">
            <a:avLst/>
          </a:prstGeom>
          <a:noFill/>
        </p:spPr>
      </p:pic>
      <p:sp>
        <p:nvSpPr>
          <p:cNvPr id="266251" name="AutoShape 11"/>
          <p:cNvSpPr>
            <a:spLocks noChangeArrowheads="1"/>
          </p:cNvSpPr>
          <p:nvPr/>
        </p:nvSpPr>
        <p:spPr bwMode="auto">
          <a:xfrm>
            <a:off x="179388" y="4435475"/>
            <a:ext cx="3327400" cy="2162175"/>
          </a:xfrm>
          <a:prstGeom prst="roundRect">
            <a:avLst>
              <a:gd name="adj" fmla="val 16667"/>
            </a:avLst>
          </a:prstGeom>
          <a:solidFill>
            <a:schemeClr val="bg2">
              <a:alpha val="50999"/>
            </a:schemeClr>
          </a:solidFill>
          <a:ln w="9525">
            <a:solidFill>
              <a:schemeClr val="tx1"/>
            </a:solidFill>
            <a:round/>
            <a:headEnd/>
            <a:tailEnd/>
          </a:ln>
        </p:spPr>
        <p:txBody>
          <a:bodyPr wrap="none" anchor="ctr"/>
          <a:lstStyle/>
          <a:p>
            <a:endParaRPr lang="en-US"/>
          </a:p>
        </p:txBody>
      </p:sp>
      <p:sp>
        <p:nvSpPr>
          <p:cNvPr id="266250" name="Rectangle 10"/>
          <p:cNvSpPr>
            <a:spLocks noChangeArrowheads="1"/>
          </p:cNvSpPr>
          <p:nvPr/>
        </p:nvSpPr>
        <p:spPr bwMode="auto">
          <a:xfrm>
            <a:off x="179388" y="4795838"/>
            <a:ext cx="3455987" cy="1296987"/>
          </a:xfrm>
          <a:prstGeom prst="rect">
            <a:avLst/>
          </a:prstGeom>
          <a:noFill/>
          <a:ln w="9525">
            <a:noFill/>
            <a:miter lim="800000"/>
            <a:headEnd/>
            <a:tailEnd/>
          </a:ln>
          <a:effectLst/>
        </p:spPr>
        <p:txBody>
          <a:bodyPr>
            <a:spAutoFit/>
          </a:bodyPr>
          <a:lstStyle/>
          <a:p>
            <a:pPr algn="ctr">
              <a:spcBef>
                <a:spcPct val="30000"/>
              </a:spcBef>
            </a:pPr>
            <a:r>
              <a:rPr lang="en-GB" sz="2200" dirty="0"/>
              <a:t>1 AU = 150 000 000 km</a:t>
            </a:r>
          </a:p>
          <a:p>
            <a:pPr algn="ctr">
              <a:spcBef>
                <a:spcPct val="30000"/>
              </a:spcBef>
            </a:pPr>
            <a:r>
              <a:rPr lang="en-GB" sz="2200" dirty="0"/>
              <a:t>or </a:t>
            </a:r>
          </a:p>
          <a:p>
            <a:pPr algn="ctr">
              <a:spcBef>
                <a:spcPct val="30000"/>
              </a:spcBef>
            </a:pPr>
            <a:r>
              <a:rPr lang="en-GB" sz="2200" dirty="0"/>
              <a:t>1 AU = 1.5x10</a:t>
            </a:r>
            <a:r>
              <a:rPr lang="en-GB" sz="2200" baseline="30000" dirty="0"/>
              <a:t>11</a:t>
            </a:r>
            <a:r>
              <a:rPr lang="en-GB" sz="2200" dirty="0"/>
              <a:t>m</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Rectangle 2"/>
          <p:cNvSpPr>
            <a:spLocks noGrp="1" noChangeArrowheads="1"/>
          </p:cNvSpPr>
          <p:nvPr>
            <p:ph type="title"/>
          </p:nvPr>
        </p:nvSpPr>
        <p:spPr>
          <a:xfrm>
            <a:off x="914400" y="512064"/>
            <a:ext cx="3729608" cy="914400"/>
          </a:xfrm>
        </p:spPr>
        <p:txBody>
          <a:bodyPr/>
          <a:lstStyle/>
          <a:p>
            <a:pPr eaLnBrk="1" hangingPunct="1"/>
            <a:r>
              <a:rPr lang="en-US" sz="2000" dirty="0" smtClean="0"/>
              <a:t>Cepheid Variables AGAIN!</a:t>
            </a:r>
          </a:p>
        </p:txBody>
      </p:sp>
      <p:sp>
        <p:nvSpPr>
          <p:cNvPr id="5124" name="Rectangle 3"/>
          <p:cNvSpPr>
            <a:spLocks noChangeArrowheads="1"/>
          </p:cNvSpPr>
          <p:nvPr/>
        </p:nvSpPr>
        <p:spPr bwMode="auto">
          <a:xfrm>
            <a:off x="4788024" y="620688"/>
            <a:ext cx="4038600" cy="4211638"/>
          </a:xfrm>
          <a:prstGeom prst="rect">
            <a:avLst/>
          </a:prstGeom>
          <a:noFill/>
          <a:ln w="9525">
            <a:noFill/>
            <a:miter lim="800000"/>
            <a:headEnd/>
            <a:tailEnd/>
          </a:ln>
        </p:spPr>
        <p:txBody>
          <a:bodyPr anchor="ctr">
            <a:spAutoFit/>
          </a:bodyPr>
          <a:lstStyle/>
          <a:p>
            <a:pPr marL="342900" indent="-342900" eaLnBrk="1" hangingPunct="1">
              <a:buFontTx/>
              <a:buAutoNum type="arabicPeriod"/>
            </a:pPr>
            <a:r>
              <a:rPr lang="en-US" sz="1800" dirty="0"/>
              <a:t>Cepheid Variables are those whose absolute Magnitude (or luminosity) varies periodically</a:t>
            </a:r>
          </a:p>
          <a:p>
            <a:pPr marL="342900" indent="-342900" eaLnBrk="1" hangingPunct="1">
              <a:buFontTx/>
              <a:buAutoNum type="arabicPeriod"/>
            </a:pPr>
            <a:r>
              <a:rPr lang="en-US" sz="1800" dirty="0"/>
              <a:t>The period of variation is related to their absolute magnitude (or luminosity)</a:t>
            </a:r>
          </a:p>
          <a:p>
            <a:pPr marL="342900" indent="-342900" eaLnBrk="1" hangingPunct="1">
              <a:buFontTx/>
              <a:buAutoNum type="arabicPeriod"/>
            </a:pPr>
            <a:r>
              <a:rPr lang="en-US" sz="1800" dirty="0"/>
              <a:t>Distance measurement method</a:t>
            </a:r>
          </a:p>
          <a:p>
            <a:pPr marL="800100" lvl="1" indent="-342900" eaLnBrk="1" hangingPunct="1">
              <a:buFont typeface="Wingdings" pitchFamily="2" charset="2"/>
              <a:buChar char="ü"/>
            </a:pPr>
            <a:r>
              <a:rPr lang="en-US" sz="1800" dirty="0"/>
              <a:t>Measure apparent </a:t>
            </a:r>
            <a:r>
              <a:rPr lang="en-US" sz="1800" dirty="0" smtClean="0"/>
              <a:t>brightness </a:t>
            </a:r>
            <a:r>
              <a:rPr lang="en-US" sz="1800" dirty="0"/>
              <a:t>of the star </a:t>
            </a:r>
            <a:r>
              <a:rPr lang="en-US" sz="1800" dirty="0" smtClean="0"/>
              <a:t>(b)</a:t>
            </a:r>
            <a:endParaRPr lang="en-US" sz="1800" dirty="0"/>
          </a:p>
          <a:p>
            <a:pPr marL="800100" lvl="1" indent="-342900" eaLnBrk="1" hangingPunct="1">
              <a:buFont typeface="Wingdings" pitchFamily="2" charset="2"/>
              <a:buChar char="ü"/>
            </a:pPr>
            <a:r>
              <a:rPr lang="en-US" sz="1800" dirty="0"/>
              <a:t>Measure period (T)</a:t>
            </a:r>
          </a:p>
          <a:p>
            <a:pPr marL="800100" lvl="1" indent="-342900" eaLnBrk="1" hangingPunct="1">
              <a:buFont typeface="Wingdings" pitchFamily="2" charset="2"/>
              <a:buChar char="ü"/>
            </a:pPr>
            <a:r>
              <a:rPr lang="en-US" sz="1800" dirty="0"/>
              <a:t>Use period-luminosity law to find </a:t>
            </a:r>
            <a:r>
              <a:rPr lang="en-US" sz="1800" dirty="0" smtClean="0"/>
              <a:t>L</a:t>
            </a:r>
            <a:endParaRPr lang="en-US" sz="1800" dirty="0"/>
          </a:p>
          <a:p>
            <a:pPr marL="800100" lvl="1" indent="-342900" eaLnBrk="1" hangingPunct="1">
              <a:buFont typeface="Wingdings" pitchFamily="2" charset="2"/>
              <a:buChar char="ü"/>
            </a:pPr>
            <a:r>
              <a:rPr lang="en-US" sz="1800" dirty="0"/>
              <a:t>Use the equation below and find distance</a:t>
            </a:r>
          </a:p>
          <a:p>
            <a:pPr marL="800100" lvl="1" indent="-342900" eaLnBrk="1" hangingPunct="1"/>
            <a:endParaRPr lang="en-US" sz="1800" dirty="0"/>
          </a:p>
        </p:txBody>
      </p:sp>
      <p:sp>
        <p:nvSpPr>
          <p:cNvPr id="5125" name="Rectangle 4"/>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n-IN"/>
          </a:p>
        </p:txBody>
      </p:sp>
      <p:sp>
        <p:nvSpPr>
          <p:cNvPr id="7" name="TextBox 6"/>
          <p:cNvSpPr txBox="1"/>
          <p:nvPr/>
        </p:nvSpPr>
        <p:spPr>
          <a:xfrm>
            <a:off x="438944" y="1282238"/>
            <a:ext cx="4680520" cy="830997"/>
          </a:xfrm>
          <a:prstGeom prst="rect">
            <a:avLst/>
          </a:prstGeom>
          <a:noFill/>
        </p:spPr>
        <p:txBody>
          <a:bodyPr wrap="square" rtlCol="0">
            <a:spAutoFit/>
          </a:bodyPr>
          <a:lstStyle/>
          <a:p>
            <a:r>
              <a:rPr lang="en-US" sz="1600" dirty="0" smtClean="0"/>
              <a:t>Note from the graph below, the relationship between magnitude (M) and period of the </a:t>
            </a:r>
            <a:r>
              <a:rPr lang="en-US" sz="1600" dirty="0" err="1" smtClean="0"/>
              <a:t>Cepheids</a:t>
            </a:r>
            <a:r>
              <a:rPr lang="en-US" sz="1600" dirty="0" smtClean="0"/>
              <a:t>…</a:t>
            </a:r>
            <a:endParaRPr lang="en-US" sz="1600" dirty="0"/>
          </a:p>
        </p:txBody>
      </p:sp>
      <p:pic>
        <p:nvPicPr>
          <p:cNvPr id="9" name="Picture 10" descr="I02-07-cepheid"/>
          <p:cNvPicPr>
            <a:picLocks noChangeAspect="1" noChangeArrowheads="1"/>
          </p:cNvPicPr>
          <p:nvPr/>
        </p:nvPicPr>
        <p:blipFill>
          <a:blip r:embed="rId2" cstate="print"/>
          <a:srcRect/>
          <a:stretch>
            <a:fillRect/>
          </a:stretch>
        </p:blipFill>
        <p:spPr bwMode="auto">
          <a:xfrm>
            <a:off x="798112" y="2420888"/>
            <a:ext cx="3630744" cy="39104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2"/>
          <p:cNvSpPr>
            <a:spLocks noGrp="1" noChangeArrowheads="1"/>
          </p:cNvSpPr>
          <p:nvPr>
            <p:ph type="title"/>
          </p:nvPr>
        </p:nvSpPr>
        <p:spPr>
          <a:xfrm>
            <a:off x="467544" y="188640"/>
            <a:ext cx="8352928" cy="914400"/>
          </a:xfrm>
        </p:spPr>
        <p:txBody>
          <a:bodyPr/>
          <a:lstStyle/>
          <a:p>
            <a:pPr eaLnBrk="1" hangingPunct="1"/>
            <a:r>
              <a:rPr lang="en-US" sz="2800" dirty="0" smtClean="0"/>
              <a:t>Distance measurement – Spectroscopic parallax (review) method</a:t>
            </a:r>
            <a:br>
              <a:rPr lang="en-US" sz="2800" dirty="0" smtClean="0"/>
            </a:br>
            <a:r>
              <a:rPr lang="en-US" sz="2800" dirty="0" smtClean="0"/>
              <a:t>(up to 10 </a:t>
            </a:r>
            <a:r>
              <a:rPr lang="en-US" sz="2800" dirty="0" err="1" smtClean="0"/>
              <a:t>Mpc</a:t>
            </a:r>
            <a:r>
              <a:rPr lang="en-US" sz="2800" dirty="0" smtClean="0"/>
              <a:t>)</a:t>
            </a:r>
          </a:p>
        </p:txBody>
      </p:sp>
      <p:sp>
        <p:nvSpPr>
          <p:cNvPr id="60419" name="Rectangle 3"/>
          <p:cNvSpPr>
            <a:spLocks noChangeArrowheads="1"/>
          </p:cNvSpPr>
          <p:nvPr/>
        </p:nvSpPr>
        <p:spPr bwMode="auto">
          <a:xfrm>
            <a:off x="4788024" y="2780928"/>
            <a:ext cx="4038600" cy="2838450"/>
          </a:xfrm>
          <a:prstGeom prst="rect">
            <a:avLst/>
          </a:prstGeom>
          <a:noFill/>
          <a:ln w="9525">
            <a:noFill/>
            <a:miter lim="800000"/>
            <a:headEnd/>
            <a:tailEnd/>
          </a:ln>
        </p:spPr>
        <p:txBody>
          <a:bodyPr anchor="ctr">
            <a:spAutoFit/>
          </a:bodyPr>
          <a:lstStyle/>
          <a:p>
            <a:pPr marL="342900" indent="-342900" eaLnBrk="1" hangingPunct="1">
              <a:buFontTx/>
              <a:buAutoNum type="arabicPeriod"/>
            </a:pPr>
            <a:r>
              <a:rPr lang="en-US" dirty="0"/>
              <a:t>Step1 – Observe the star’s spectrum (with instruments) and identify its spectral type</a:t>
            </a:r>
          </a:p>
          <a:p>
            <a:pPr marL="342900" indent="-342900" eaLnBrk="1" hangingPunct="1">
              <a:buFontTx/>
              <a:buAutoNum type="arabicPeriod"/>
            </a:pPr>
            <a:r>
              <a:rPr lang="en-US" dirty="0"/>
              <a:t>Step2 – Get the luminosity (L) of the star from the HR diagram</a:t>
            </a:r>
          </a:p>
          <a:p>
            <a:pPr marL="342900" indent="-342900" eaLnBrk="1" hangingPunct="1">
              <a:buFontTx/>
              <a:buAutoNum type="arabicPeriod"/>
            </a:pPr>
            <a:r>
              <a:rPr lang="en-US" dirty="0"/>
              <a:t>Step3 – Measure (with instruments) the star’s apparent brightness (b)</a:t>
            </a:r>
          </a:p>
          <a:p>
            <a:pPr marL="342900" indent="-342900" eaLnBrk="1" hangingPunct="1">
              <a:buFontTx/>
              <a:buAutoNum type="arabicPeriod"/>
            </a:pPr>
            <a:r>
              <a:rPr lang="en-US" dirty="0"/>
              <a:t>Step4 – Calculate the distance using the formula</a:t>
            </a:r>
          </a:p>
        </p:txBody>
      </p:sp>
      <p:sp>
        <p:nvSpPr>
          <p:cNvPr id="60420" name="Rectangle 4"/>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n-IN"/>
          </a:p>
        </p:txBody>
      </p:sp>
      <p:pic>
        <p:nvPicPr>
          <p:cNvPr id="60421" name="Picture 6" descr="luminosity"/>
          <p:cNvPicPr>
            <a:picLocks noChangeAspect="1" noChangeArrowheads="1"/>
          </p:cNvPicPr>
          <p:nvPr/>
        </p:nvPicPr>
        <p:blipFill>
          <a:blip r:embed="rId2" cstate="print"/>
          <a:srcRect/>
          <a:stretch>
            <a:fillRect/>
          </a:stretch>
        </p:blipFill>
        <p:spPr bwMode="auto">
          <a:xfrm>
            <a:off x="611560" y="5517232"/>
            <a:ext cx="3581400" cy="647700"/>
          </a:xfrm>
          <a:prstGeom prst="rect">
            <a:avLst/>
          </a:prstGeom>
          <a:noFill/>
          <a:ln w="9525">
            <a:noFill/>
            <a:miter lim="800000"/>
            <a:headEnd/>
            <a:tailEnd/>
          </a:ln>
        </p:spPr>
      </p:pic>
      <p:pic>
        <p:nvPicPr>
          <p:cNvPr id="60422" name="Picture 8" descr="hr3"/>
          <p:cNvPicPr>
            <a:picLocks noChangeAspect="1" noChangeArrowheads="1"/>
          </p:cNvPicPr>
          <p:nvPr/>
        </p:nvPicPr>
        <p:blipFill>
          <a:blip r:embed="rId3" cstate="print"/>
          <a:srcRect/>
          <a:stretch>
            <a:fillRect/>
          </a:stretch>
        </p:blipFill>
        <p:spPr bwMode="auto">
          <a:xfrm>
            <a:off x="381000" y="1676400"/>
            <a:ext cx="4343400" cy="34194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9314" name="Rectangle 2"/>
          <p:cNvSpPr>
            <a:spLocks noGrp="1" noChangeArrowheads="1"/>
          </p:cNvSpPr>
          <p:nvPr>
            <p:ph type="title"/>
          </p:nvPr>
        </p:nvSpPr>
        <p:spPr>
          <a:xfrm>
            <a:off x="685800" y="44450"/>
            <a:ext cx="7772400" cy="1143000"/>
          </a:xfrm>
        </p:spPr>
        <p:txBody>
          <a:bodyPr/>
          <a:lstStyle/>
          <a:p>
            <a:r>
              <a:rPr lang="en-GB"/>
              <a:t>Astronomical distances</a:t>
            </a:r>
          </a:p>
        </p:txBody>
      </p:sp>
      <p:sp>
        <p:nvSpPr>
          <p:cNvPr id="269315" name="Rectangle 3"/>
          <p:cNvSpPr>
            <a:spLocks noGrp="1" noChangeArrowheads="1"/>
          </p:cNvSpPr>
          <p:nvPr>
            <p:ph idx="1"/>
          </p:nvPr>
        </p:nvSpPr>
        <p:spPr>
          <a:xfrm>
            <a:off x="467544" y="1176034"/>
            <a:ext cx="8497639" cy="1008062"/>
          </a:xfrm>
        </p:spPr>
        <p:txBody>
          <a:bodyPr/>
          <a:lstStyle/>
          <a:p>
            <a:pPr marL="460375" indent="-457200"/>
            <a:r>
              <a:rPr lang="en-GB" sz="2800" dirty="0"/>
              <a:t>The light year (</a:t>
            </a:r>
            <a:r>
              <a:rPr lang="en-GB" sz="2800" dirty="0" err="1"/>
              <a:t>ly</a:t>
            </a:r>
            <a:r>
              <a:rPr lang="en-GB" sz="2800" dirty="0"/>
              <a:t>) – </a:t>
            </a:r>
            <a:r>
              <a:rPr lang="en-GB" sz="2400" dirty="0"/>
              <a:t>this is the distance travelled by the light in one year. </a:t>
            </a:r>
          </a:p>
        </p:txBody>
      </p:sp>
      <p:sp>
        <p:nvSpPr>
          <p:cNvPr id="7" name="Date Placeholder 3"/>
          <p:cNvSpPr>
            <a:spLocks noGrp="1"/>
          </p:cNvSpPr>
          <p:nvPr>
            <p:ph type="dt" sz="half" idx="10"/>
          </p:nvPr>
        </p:nvSpPr>
        <p:spPr/>
        <p:txBody>
          <a:bodyPr/>
          <a:lstStyle/>
          <a:p>
            <a:endParaRPr lang="en-US"/>
          </a:p>
        </p:txBody>
      </p:sp>
      <p:sp>
        <p:nvSpPr>
          <p:cNvPr id="8" name="Footer Placeholder 4"/>
          <p:cNvSpPr>
            <a:spLocks noGrp="1"/>
          </p:cNvSpPr>
          <p:nvPr>
            <p:ph type="ftr" sz="quarter" idx="11"/>
          </p:nvPr>
        </p:nvSpPr>
        <p:spPr/>
        <p:txBody>
          <a:bodyPr/>
          <a:lstStyle/>
          <a:p>
            <a:endParaRPr lang="en-US"/>
          </a:p>
        </p:txBody>
      </p:sp>
      <p:sp>
        <p:nvSpPr>
          <p:cNvPr id="269317" name="AutoShape 5"/>
          <p:cNvSpPr>
            <a:spLocks noChangeArrowheads="1"/>
          </p:cNvSpPr>
          <p:nvPr/>
        </p:nvSpPr>
        <p:spPr bwMode="auto">
          <a:xfrm>
            <a:off x="2555776" y="5134979"/>
            <a:ext cx="4175125" cy="981075"/>
          </a:xfrm>
          <a:prstGeom prst="roundRect">
            <a:avLst>
              <a:gd name="adj" fmla="val 16667"/>
            </a:avLst>
          </a:prstGeom>
          <a:solidFill>
            <a:schemeClr val="bg2">
              <a:alpha val="50999"/>
            </a:schemeClr>
          </a:solidFill>
          <a:ln w="9525">
            <a:solidFill>
              <a:schemeClr val="tx1"/>
            </a:solidFill>
            <a:round/>
            <a:headEnd/>
            <a:tailEnd/>
          </a:ln>
        </p:spPr>
        <p:txBody>
          <a:bodyPr wrap="none" anchor="ctr"/>
          <a:lstStyle/>
          <a:p>
            <a:endParaRPr lang="en-US"/>
          </a:p>
        </p:txBody>
      </p:sp>
      <p:sp>
        <p:nvSpPr>
          <p:cNvPr id="269318" name="Rectangle 6"/>
          <p:cNvSpPr>
            <a:spLocks noChangeArrowheads="1"/>
          </p:cNvSpPr>
          <p:nvPr/>
        </p:nvSpPr>
        <p:spPr bwMode="auto">
          <a:xfrm>
            <a:off x="2914551" y="5423904"/>
            <a:ext cx="3455987" cy="519113"/>
          </a:xfrm>
          <a:prstGeom prst="rect">
            <a:avLst/>
          </a:prstGeom>
          <a:noFill/>
          <a:ln w="9525">
            <a:noFill/>
            <a:miter lim="800000"/>
            <a:headEnd/>
            <a:tailEnd/>
          </a:ln>
          <a:effectLst/>
        </p:spPr>
        <p:txBody>
          <a:bodyPr>
            <a:spAutoFit/>
          </a:bodyPr>
          <a:lstStyle/>
          <a:p>
            <a:pPr algn="ctr">
              <a:spcBef>
                <a:spcPct val="30000"/>
              </a:spcBef>
            </a:pPr>
            <a:r>
              <a:rPr lang="en-GB" sz="2800"/>
              <a:t>1 ly = 9.46x10</a:t>
            </a:r>
            <a:r>
              <a:rPr lang="en-GB" sz="2800" baseline="30000"/>
              <a:t>15 </a:t>
            </a:r>
            <a:r>
              <a:rPr lang="en-GB" sz="2800"/>
              <a:t>m</a:t>
            </a:r>
          </a:p>
        </p:txBody>
      </p:sp>
      <p:sp>
        <p:nvSpPr>
          <p:cNvPr id="269320" name="Rectangle 8"/>
          <p:cNvSpPr>
            <a:spLocks noChangeArrowheads="1"/>
          </p:cNvSpPr>
          <p:nvPr/>
        </p:nvSpPr>
        <p:spPr bwMode="auto">
          <a:xfrm>
            <a:off x="1401763" y="2220761"/>
            <a:ext cx="7056437" cy="2647950"/>
          </a:xfrm>
          <a:prstGeom prst="rect">
            <a:avLst/>
          </a:prstGeom>
          <a:noFill/>
          <a:ln w="9525">
            <a:noFill/>
            <a:miter lim="800000"/>
            <a:headEnd/>
            <a:tailEnd/>
          </a:ln>
          <a:effectLst/>
        </p:spPr>
        <p:txBody>
          <a:bodyPr>
            <a:spAutoFit/>
          </a:bodyPr>
          <a:lstStyle/>
          <a:p>
            <a:r>
              <a:rPr lang="en-GB" dirty="0"/>
              <a:t>c = 3x10</a:t>
            </a:r>
            <a:r>
              <a:rPr lang="en-GB" baseline="30000" dirty="0"/>
              <a:t>8</a:t>
            </a:r>
            <a:r>
              <a:rPr lang="en-GB" dirty="0"/>
              <a:t> m/s</a:t>
            </a:r>
          </a:p>
          <a:p>
            <a:r>
              <a:rPr lang="en-GB" dirty="0"/>
              <a:t>t = 1 year = 365.25 x 24 x 60 x 60= 3.16 x 10</a:t>
            </a:r>
            <a:r>
              <a:rPr lang="en-GB" baseline="30000" dirty="0"/>
              <a:t>7</a:t>
            </a:r>
            <a:r>
              <a:rPr lang="en-GB" dirty="0"/>
              <a:t> s</a:t>
            </a:r>
          </a:p>
          <a:p>
            <a:endParaRPr lang="en-GB" dirty="0"/>
          </a:p>
          <a:p>
            <a:r>
              <a:rPr lang="en-GB" dirty="0"/>
              <a:t>Speed =Distance / Time</a:t>
            </a:r>
          </a:p>
          <a:p>
            <a:endParaRPr lang="en-GB" dirty="0"/>
          </a:p>
          <a:p>
            <a:r>
              <a:rPr lang="en-GB" dirty="0"/>
              <a:t>Distance = Speed x Time</a:t>
            </a:r>
          </a:p>
          <a:p>
            <a:r>
              <a:rPr lang="en-GB" dirty="0"/>
              <a:t>	    = 3x10</a:t>
            </a:r>
            <a:r>
              <a:rPr lang="en-GB" baseline="30000" dirty="0"/>
              <a:t>8</a:t>
            </a:r>
            <a:r>
              <a:rPr lang="en-GB" dirty="0"/>
              <a:t> x 3.16 x 10</a:t>
            </a:r>
            <a:r>
              <a:rPr lang="en-GB" baseline="30000" dirty="0"/>
              <a:t>7</a:t>
            </a:r>
            <a:r>
              <a:rPr lang="en-GB" dirty="0"/>
              <a:t> = 9.46 x 10</a:t>
            </a:r>
            <a:r>
              <a:rPr lang="en-GB" baseline="30000" dirty="0"/>
              <a:t>15</a:t>
            </a:r>
            <a:r>
              <a:rPr lang="en-GB" dirty="0"/>
              <a:t> m</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0338" name="Rectangle 2"/>
          <p:cNvSpPr>
            <a:spLocks noGrp="1" noChangeArrowheads="1"/>
          </p:cNvSpPr>
          <p:nvPr>
            <p:ph type="title"/>
          </p:nvPr>
        </p:nvSpPr>
        <p:spPr>
          <a:xfrm>
            <a:off x="685800" y="44450"/>
            <a:ext cx="7772400" cy="1143000"/>
          </a:xfrm>
        </p:spPr>
        <p:txBody>
          <a:bodyPr/>
          <a:lstStyle/>
          <a:p>
            <a:r>
              <a:rPr lang="en-GB"/>
              <a:t>Astronomical distances</a:t>
            </a:r>
          </a:p>
        </p:txBody>
      </p:sp>
      <p:sp>
        <p:nvSpPr>
          <p:cNvPr id="10" name="Date Placeholder 3"/>
          <p:cNvSpPr>
            <a:spLocks noGrp="1"/>
          </p:cNvSpPr>
          <p:nvPr>
            <p:ph type="dt" sz="half" idx="10"/>
          </p:nvPr>
        </p:nvSpPr>
        <p:spPr/>
        <p:txBody>
          <a:bodyPr/>
          <a:lstStyle/>
          <a:p>
            <a:endParaRPr lang="en-US"/>
          </a:p>
        </p:txBody>
      </p:sp>
      <p:sp>
        <p:nvSpPr>
          <p:cNvPr id="11" name="Footer Placeholder 4"/>
          <p:cNvSpPr>
            <a:spLocks noGrp="1"/>
          </p:cNvSpPr>
          <p:nvPr>
            <p:ph type="ftr" sz="quarter" idx="11"/>
          </p:nvPr>
        </p:nvSpPr>
        <p:spPr/>
        <p:txBody>
          <a:bodyPr/>
          <a:lstStyle/>
          <a:p>
            <a:endParaRPr lang="en-US"/>
          </a:p>
        </p:txBody>
      </p:sp>
      <p:sp>
        <p:nvSpPr>
          <p:cNvPr id="270340" name="AutoShape 4"/>
          <p:cNvSpPr>
            <a:spLocks noChangeArrowheads="1"/>
          </p:cNvSpPr>
          <p:nvPr/>
        </p:nvSpPr>
        <p:spPr bwMode="auto">
          <a:xfrm>
            <a:off x="611188" y="4437063"/>
            <a:ext cx="4392612" cy="2232025"/>
          </a:xfrm>
          <a:prstGeom prst="roundRect">
            <a:avLst>
              <a:gd name="adj" fmla="val 16667"/>
            </a:avLst>
          </a:prstGeom>
          <a:solidFill>
            <a:schemeClr val="bg2">
              <a:alpha val="50999"/>
            </a:schemeClr>
          </a:solidFill>
          <a:ln w="9525">
            <a:solidFill>
              <a:schemeClr val="tx1"/>
            </a:solidFill>
            <a:round/>
            <a:headEnd/>
            <a:tailEnd/>
          </a:ln>
        </p:spPr>
        <p:txBody>
          <a:bodyPr wrap="none" anchor="ctr"/>
          <a:lstStyle/>
          <a:p>
            <a:endParaRPr lang="en-US"/>
          </a:p>
        </p:txBody>
      </p:sp>
      <p:sp>
        <p:nvSpPr>
          <p:cNvPr id="270341" name="Rectangle 5"/>
          <p:cNvSpPr>
            <a:spLocks noChangeArrowheads="1"/>
          </p:cNvSpPr>
          <p:nvPr/>
        </p:nvSpPr>
        <p:spPr bwMode="auto">
          <a:xfrm>
            <a:off x="1042988" y="4797425"/>
            <a:ext cx="3600450" cy="1630363"/>
          </a:xfrm>
          <a:prstGeom prst="rect">
            <a:avLst/>
          </a:prstGeom>
          <a:noFill/>
          <a:ln w="9525">
            <a:noFill/>
            <a:miter lim="800000"/>
            <a:headEnd/>
            <a:tailEnd/>
          </a:ln>
          <a:effectLst/>
        </p:spPr>
        <p:txBody>
          <a:bodyPr>
            <a:spAutoFit/>
          </a:bodyPr>
          <a:lstStyle/>
          <a:p>
            <a:pPr algn="ctr">
              <a:spcBef>
                <a:spcPct val="30000"/>
              </a:spcBef>
            </a:pPr>
            <a:r>
              <a:rPr lang="en-GB" sz="2800"/>
              <a:t>1 pc = 3.086x10</a:t>
            </a:r>
            <a:r>
              <a:rPr lang="en-GB" sz="2800" baseline="30000"/>
              <a:t>16 </a:t>
            </a:r>
            <a:r>
              <a:rPr lang="en-GB" sz="2800"/>
              <a:t>m </a:t>
            </a:r>
          </a:p>
          <a:p>
            <a:pPr algn="ctr">
              <a:spcBef>
                <a:spcPct val="30000"/>
              </a:spcBef>
            </a:pPr>
            <a:r>
              <a:rPr lang="en-GB" sz="2800"/>
              <a:t>or</a:t>
            </a:r>
          </a:p>
          <a:p>
            <a:pPr algn="ctr">
              <a:spcBef>
                <a:spcPct val="30000"/>
              </a:spcBef>
            </a:pPr>
            <a:r>
              <a:rPr lang="en-GB" sz="2800"/>
              <a:t>1 pc = 3.26 ly</a:t>
            </a:r>
          </a:p>
        </p:txBody>
      </p:sp>
      <p:pic>
        <p:nvPicPr>
          <p:cNvPr id="270344" name="Picture 8" descr="Image:Parsec-fr.svg">
            <a:hlinkClick r:id="rId2"/>
          </p:cNvPr>
          <p:cNvPicPr>
            <a:picLocks noChangeAspect="1" noChangeArrowheads="1"/>
          </p:cNvPicPr>
          <p:nvPr/>
        </p:nvPicPr>
        <p:blipFill>
          <a:blip r:embed="rId3" cstate="print"/>
          <a:srcRect/>
          <a:stretch>
            <a:fillRect/>
          </a:stretch>
        </p:blipFill>
        <p:spPr bwMode="auto">
          <a:xfrm>
            <a:off x="6232525" y="2565400"/>
            <a:ext cx="2633663" cy="3027363"/>
          </a:xfrm>
          <a:prstGeom prst="rect">
            <a:avLst/>
          </a:prstGeom>
          <a:solidFill>
            <a:schemeClr val="tx1"/>
          </a:solidFill>
        </p:spPr>
      </p:pic>
      <p:pic>
        <p:nvPicPr>
          <p:cNvPr id="270346" name="Picture 10" descr="parsec-300"/>
          <p:cNvPicPr>
            <a:picLocks noChangeAspect="1" noChangeArrowheads="1"/>
          </p:cNvPicPr>
          <p:nvPr/>
        </p:nvPicPr>
        <p:blipFill>
          <a:blip r:embed="rId4" cstate="print"/>
          <a:srcRect/>
          <a:stretch>
            <a:fillRect/>
          </a:stretch>
        </p:blipFill>
        <p:spPr bwMode="auto">
          <a:xfrm>
            <a:off x="5881688" y="1484313"/>
            <a:ext cx="3011487" cy="4105275"/>
          </a:xfrm>
          <a:prstGeom prst="rect">
            <a:avLst/>
          </a:prstGeom>
          <a:noFill/>
        </p:spPr>
      </p:pic>
      <p:sp>
        <p:nvSpPr>
          <p:cNvPr id="270347" name="Rectangle 11"/>
          <p:cNvSpPr>
            <a:spLocks noChangeArrowheads="1"/>
          </p:cNvSpPr>
          <p:nvPr/>
        </p:nvSpPr>
        <p:spPr bwMode="auto">
          <a:xfrm>
            <a:off x="1042988" y="2992438"/>
            <a:ext cx="3455987" cy="1084262"/>
          </a:xfrm>
          <a:prstGeom prst="rect">
            <a:avLst/>
          </a:prstGeom>
          <a:solidFill>
            <a:schemeClr val="bg2">
              <a:alpha val="44000"/>
            </a:schemeClr>
          </a:solidFill>
          <a:ln w="9525">
            <a:solidFill>
              <a:schemeClr val="tx1"/>
            </a:solidFill>
            <a:miter lim="800000"/>
            <a:headEnd/>
            <a:tailEnd/>
          </a:ln>
        </p:spPr>
        <p:txBody>
          <a:bodyPr wrap="none" anchor="ctr"/>
          <a:lstStyle/>
          <a:p>
            <a:endParaRPr lang="en-US"/>
          </a:p>
        </p:txBody>
      </p:sp>
      <p:sp>
        <p:nvSpPr>
          <p:cNvPr id="270348" name="Rectangle 12"/>
          <p:cNvSpPr>
            <a:spLocks noChangeArrowheads="1"/>
          </p:cNvSpPr>
          <p:nvPr/>
        </p:nvSpPr>
        <p:spPr bwMode="auto">
          <a:xfrm>
            <a:off x="1042988" y="3068638"/>
            <a:ext cx="3313112" cy="822325"/>
          </a:xfrm>
          <a:prstGeom prst="rect">
            <a:avLst/>
          </a:prstGeom>
          <a:noFill/>
          <a:ln w="9525">
            <a:noFill/>
            <a:miter lim="800000"/>
            <a:headEnd/>
            <a:tailEnd/>
          </a:ln>
        </p:spPr>
        <p:txBody>
          <a:bodyPr>
            <a:spAutoFit/>
          </a:bodyPr>
          <a:lstStyle/>
          <a:p>
            <a:pPr algn="ctr"/>
            <a:r>
              <a:rPr lang="en-US" dirty="0">
                <a:effectLst>
                  <a:outerShdw blurRad="38100" dist="38100" dir="2700000" algn="tl">
                    <a:srgbClr val="000000"/>
                  </a:outerShdw>
                </a:effectLst>
                <a:latin typeface="Arial" pitchFamily="34" charset="0"/>
              </a:rPr>
              <a:t>“</a:t>
            </a:r>
            <a:r>
              <a:rPr lang="en-US" i="1" dirty="0">
                <a:solidFill>
                  <a:srgbClr val="FF3E0D"/>
                </a:solidFill>
                <a:effectLst>
                  <a:outerShdw blurRad="38100" dist="38100" dir="2700000" algn="tl">
                    <a:srgbClr val="000000"/>
                  </a:outerShdw>
                </a:effectLst>
                <a:latin typeface="Arial" pitchFamily="34" charset="0"/>
              </a:rPr>
              <a:t>Parsec</a:t>
            </a:r>
            <a:r>
              <a:rPr lang="en-US" dirty="0">
                <a:effectLst>
                  <a:outerShdw blurRad="38100" dist="38100" dir="2700000" algn="tl">
                    <a:srgbClr val="000000"/>
                  </a:outerShdw>
                </a:effectLst>
                <a:latin typeface="Arial" pitchFamily="34" charset="0"/>
              </a:rPr>
              <a:t>” is short for</a:t>
            </a:r>
          </a:p>
          <a:p>
            <a:pPr algn="ctr"/>
            <a:r>
              <a:rPr lang="en-US" i="1" dirty="0">
                <a:solidFill>
                  <a:srgbClr val="FF3E0D"/>
                </a:solidFill>
                <a:effectLst>
                  <a:outerShdw blurRad="38100" dist="38100" dir="2700000" algn="tl">
                    <a:srgbClr val="000000"/>
                  </a:outerShdw>
                </a:effectLst>
                <a:latin typeface="Arial" pitchFamily="34" charset="0"/>
              </a:rPr>
              <a:t>par</a:t>
            </a:r>
            <a:r>
              <a:rPr lang="en-US" i="1" dirty="0">
                <a:effectLst>
                  <a:outerShdw blurRad="38100" dist="38100" dir="2700000" algn="tl">
                    <a:srgbClr val="000000"/>
                  </a:outerShdw>
                </a:effectLst>
                <a:latin typeface="Arial" pitchFamily="34" charset="0"/>
              </a:rPr>
              <a:t>allax </a:t>
            </a:r>
            <a:r>
              <a:rPr lang="en-US" i="1" dirty="0" err="1">
                <a:effectLst>
                  <a:outerShdw blurRad="38100" dist="38100" dir="2700000" algn="tl">
                    <a:srgbClr val="000000"/>
                  </a:outerShdw>
                </a:effectLst>
                <a:latin typeface="Arial" pitchFamily="34" charset="0"/>
              </a:rPr>
              <a:t>arc</a:t>
            </a:r>
            <a:r>
              <a:rPr lang="en-US" i="1" dirty="0" err="1">
                <a:solidFill>
                  <a:srgbClr val="FF3E0D"/>
                </a:solidFill>
                <a:effectLst>
                  <a:outerShdw blurRad="38100" dist="38100" dir="2700000" algn="tl">
                    <a:srgbClr val="000000"/>
                  </a:outerShdw>
                </a:effectLst>
                <a:latin typeface="Arial" pitchFamily="34" charset="0"/>
              </a:rPr>
              <a:t>sec</a:t>
            </a:r>
            <a:r>
              <a:rPr lang="en-US" i="1" dirty="0" err="1">
                <a:effectLst>
                  <a:outerShdw blurRad="38100" dist="38100" dir="2700000" algn="tl">
                    <a:srgbClr val="000000"/>
                  </a:outerShdw>
                </a:effectLst>
                <a:latin typeface="Arial" pitchFamily="34" charset="0"/>
              </a:rPr>
              <a:t>ond</a:t>
            </a:r>
            <a:endParaRPr lang="en-US" dirty="0">
              <a:latin typeface="Arial" pitchFamily="34" charset="0"/>
            </a:endParaRPr>
          </a:p>
        </p:txBody>
      </p:sp>
      <p:sp>
        <p:nvSpPr>
          <p:cNvPr id="270339" name="Rectangle 3"/>
          <p:cNvSpPr>
            <a:spLocks noGrp="1" noChangeArrowheads="1"/>
          </p:cNvSpPr>
          <p:nvPr>
            <p:ph idx="1"/>
          </p:nvPr>
        </p:nvSpPr>
        <p:spPr>
          <a:xfrm>
            <a:off x="467544" y="1422937"/>
            <a:ext cx="6153472" cy="1366837"/>
          </a:xfrm>
        </p:spPr>
        <p:txBody>
          <a:bodyPr/>
          <a:lstStyle/>
          <a:p>
            <a:pPr marL="460375" indent="-457200"/>
            <a:r>
              <a:rPr lang="en-GB" sz="2800" dirty="0"/>
              <a:t>The parsec (pc) – </a:t>
            </a:r>
            <a:r>
              <a:rPr lang="en-GB" sz="2400" dirty="0"/>
              <a:t>this is the distance at which 1 AU subtends an angle of 1 </a:t>
            </a:r>
            <a:r>
              <a:rPr lang="en-GB" sz="2400" dirty="0" smtClean="0"/>
              <a:t>arc second. </a:t>
            </a:r>
            <a:endParaRPr lang="en-GB" sz="2400"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Mathematical Aside…</a:t>
            </a:r>
            <a:endParaRPr lang="en-US" dirty="0"/>
          </a:p>
        </p:txBody>
      </p:sp>
      <p:sp>
        <p:nvSpPr>
          <p:cNvPr id="3" name="Content Placeholder 2"/>
          <p:cNvSpPr>
            <a:spLocks noGrp="1"/>
          </p:cNvSpPr>
          <p:nvPr>
            <p:ph idx="1"/>
          </p:nvPr>
        </p:nvSpPr>
        <p:spPr>
          <a:xfrm>
            <a:off x="611560" y="1628800"/>
            <a:ext cx="8075240" cy="4726760"/>
          </a:xfrm>
        </p:spPr>
        <p:txBody>
          <a:bodyPr>
            <a:normAutofit fontScale="92500" lnSpcReduction="10000"/>
          </a:bodyPr>
          <a:lstStyle/>
          <a:p>
            <a:r>
              <a:rPr lang="en-US" dirty="0" smtClean="0"/>
              <a:t>A minute of arc, </a:t>
            </a:r>
            <a:r>
              <a:rPr lang="en-US" dirty="0" err="1" smtClean="0"/>
              <a:t>arcminute</a:t>
            </a:r>
            <a:r>
              <a:rPr lang="en-US" dirty="0" smtClean="0"/>
              <a:t>, or minute arc (MOA), is a unit of </a:t>
            </a:r>
            <a:r>
              <a:rPr lang="en-US" dirty="0" smtClean="0">
                <a:hlinkClick r:id="rId2" tooltip="Angle"/>
              </a:rPr>
              <a:t>angular measurement</a:t>
            </a:r>
            <a:r>
              <a:rPr lang="en-US" dirty="0" smtClean="0"/>
              <a:t> equal to one sixtieth (</a:t>
            </a:r>
            <a:r>
              <a:rPr lang="en-US" baseline="30000" dirty="0" smtClean="0"/>
              <a:t>1</a:t>
            </a:r>
            <a:r>
              <a:rPr lang="en-US" dirty="0" smtClean="0"/>
              <a:t>⁄</a:t>
            </a:r>
            <a:r>
              <a:rPr lang="en-US" baseline="-25000" dirty="0" smtClean="0"/>
              <a:t>60</a:t>
            </a:r>
            <a:r>
              <a:rPr lang="en-US" dirty="0" smtClean="0"/>
              <a:t>) of one </a:t>
            </a:r>
            <a:r>
              <a:rPr lang="en-US" dirty="0" smtClean="0">
                <a:hlinkClick r:id="rId3" tooltip="Degree (angle)"/>
              </a:rPr>
              <a:t>degree</a:t>
            </a:r>
            <a:r>
              <a:rPr lang="en-US" dirty="0" smtClean="0"/>
              <a:t> (</a:t>
            </a:r>
            <a:r>
              <a:rPr lang="en-US" baseline="30000" dirty="0" smtClean="0"/>
              <a:t>circle</a:t>
            </a:r>
            <a:r>
              <a:rPr lang="en-US" dirty="0" smtClean="0"/>
              <a:t>⁄</a:t>
            </a:r>
            <a:r>
              <a:rPr lang="en-US" baseline="-25000" dirty="0" smtClean="0"/>
              <a:t>21,600</a:t>
            </a:r>
            <a:r>
              <a:rPr lang="en-US" dirty="0" smtClean="0"/>
              <a:t>), or (</a:t>
            </a:r>
            <a:r>
              <a:rPr lang="en-US" baseline="30000" dirty="0" smtClean="0"/>
              <a:t>π</a:t>
            </a:r>
            <a:r>
              <a:rPr lang="en-US" dirty="0" smtClean="0"/>
              <a:t>⁄</a:t>
            </a:r>
            <a:r>
              <a:rPr lang="en-US" baseline="-25000" dirty="0" smtClean="0"/>
              <a:t>10,800</a:t>
            </a:r>
            <a:r>
              <a:rPr lang="en-US" dirty="0" smtClean="0"/>
              <a:t>) </a:t>
            </a:r>
            <a:r>
              <a:rPr lang="en-US" dirty="0" smtClean="0">
                <a:hlinkClick r:id="rId4" tooltip="Radian"/>
              </a:rPr>
              <a:t>radians</a:t>
            </a:r>
            <a:r>
              <a:rPr lang="en-US" dirty="0" smtClean="0"/>
              <a:t>. In turn, a second of arc or </a:t>
            </a:r>
            <a:r>
              <a:rPr lang="en-US" dirty="0" err="1" smtClean="0"/>
              <a:t>arcsecond</a:t>
            </a:r>
            <a:r>
              <a:rPr lang="en-US" dirty="0" smtClean="0"/>
              <a:t> is one sixtieth (</a:t>
            </a:r>
            <a:r>
              <a:rPr lang="en-US" baseline="30000" dirty="0" smtClean="0"/>
              <a:t>1</a:t>
            </a:r>
            <a:r>
              <a:rPr lang="en-US" dirty="0" smtClean="0"/>
              <a:t>⁄</a:t>
            </a:r>
            <a:r>
              <a:rPr lang="en-US" baseline="-25000" dirty="0" smtClean="0"/>
              <a:t>60</a:t>
            </a:r>
            <a:r>
              <a:rPr lang="en-US" dirty="0" smtClean="0"/>
              <a:t>) of one minute of arc. (thanks </a:t>
            </a:r>
            <a:r>
              <a:rPr lang="en-US" dirty="0" err="1" smtClean="0"/>
              <a:t>wikipedia</a:t>
            </a:r>
            <a:r>
              <a:rPr lang="en-US" dirty="0" smtClean="0"/>
              <a:t>…)</a:t>
            </a:r>
          </a:p>
          <a:p>
            <a:r>
              <a:rPr lang="en-US" dirty="0" smtClean="0"/>
              <a:t>So. 1 arc second is 1/60</a:t>
            </a:r>
            <a:r>
              <a:rPr lang="en-US" baseline="30000" dirty="0" smtClean="0"/>
              <a:t>th</a:t>
            </a:r>
            <a:r>
              <a:rPr lang="en-US" dirty="0" smtClean="0"/>
              <a:t> of 1/60</a:t>
            </a:r>
            <a:r>
              <a:rPr lang="en-US" baseline="30000" dirty="0" smtClean="0"/>
              <a:t>th</a:t>
            </a:r>
            <a:r>
              <a:rPr lang="en-US" dirty="0" smtClean="0"/>
              <a:t> of a degree, or 1/3600</a:t>
            </a:r>
            <a:r>
              <a:rPr lang="en-US" baseline="30000" dirty="0" smtClean="0"/>
              <a:t>th</a:t>
            </a:r>
            <a:r>
              <a:rPr lang="en-US" dirty="0" smtClean="0"/>
              <a:t> of a degree.</a:t>
            </a:r>
          </a:p>
          <a:p>
            <a:r>
              <a:rPr lang="en-US" dirty="0" smtClean="0"/>
              <a:t>1 arc second = 0.00278 degrees or</a:t>
            </a:r>
          </a:p>
          <a:p>
            <a:r>
              <a:rPr lang="en-US" dirty="0" smtClean="0"/>
              <a:t>1 arc second = 4.8x10</a:t>
            </a:r>
            <a:r>
              <a:rPr lang="en-US" baseline="30000" dirty="0" smtClean="0"/>
              <a:t>-8</a:t>
            </a:r>
            <a:r>
              <a:rPr lang="en-US" dirty="0" smtClean="0"/>
              <a:t> radians.</a:t>
            </a:r>
          </a:p>
          <a:p>
            <a:pPr lvl="1"/>
            <a:r>
              <a:rPr lang="en-US" dirty="0" smtClean="0"/>
              <a:t>That’s a small angle </a:t>
            </a:r>
            <a:r>
              <a:rPr lang="en-US" dirty="0" err="1" smtClean="0"/>
              <a:t>yo</a:t>
            </a:r>
            <a:r>
              <a:rPr lang="en-US" dirty="0" smtClean="0"/>
              <a:t>! </a:t>
            </a:r>
            <a:endParaRPr lang="en-US" dirty="0"/>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8" name="Rectangle 1030"/>
          <p:cNvSpPr>
            <a:spLocks noGrp="1" noChangeArrowheads="1"/>
          </p:cNvSpPr>
          <p:nvPr>
            <p:ph type="title"/>
          </p:nvPr>
        </p:nvSpPr>
        <p:spPr>
          <a:xfrm>
            <a:off x="684213" y="0"/>
            <a:ext cx="7772400" cy="1143000"/>
          </a:xfrm>
        </p:spPr>
        <p:txBody>
          <a:bodyPr/>
          <a:lstStyle/>
          <a:p>
            <a:r>
              <a:rPr lang="en-GB"/>
              <a:t>Angular sizes</a:t>
            </a:r>
          </a:p>
        </p:txBody>
      </p:sp>
      <p:sp>
        <p:nvSpPr>
          <p:cNvPr id="5" name="Date Placeholder 2"/>
          <p:cNvSpPr>
            <a:spLocks noGrp="1"/>
          </p:cNvSpPr>
          <p:nvPr>
            <p:ph type="dt" sz="half" idx="10"/>
          </p:nvPr>
        </p:nvSpPr>
        <p:spPr/>
        <p:txBody>
          <a:bodyPr/>
          <a:lstStyle/>
          <a:p>
            <a:endParaRPr lang="en-US"/>
          </a:p>
        </p:txBody>
      </p:sp>
      <p:sp>
        <p:nvSpPr>
          <p:cNvPr id="6" name="Footer Placeholder 3"/>
          <p:cNvSpPr>
            <a:spLocks noGrp="1"/>
          </p:cNvSpPr>
          <p:nvPr>
            <p:ph type="ftr" sz="quarter" idx="11"/>
          </p:nvPr>
        </p:nvSpPr>
        <p:spPr/>
        <p:txBody>
          <a:bodyPr/>
          <a:lstStyle/>
          <a:p>
            <a:endParaRPr lang="en-US"/>
          </a:p>
        </p:txBody>
      </p:sp>
      <p:sp>
        <p:nvSpPr>
          <p:cNvPr id="100356" name="Rectangle 1028"/>
          <p:cNvSpPr>
            <a:spLocks noChangeArrowheads="1"/>
          </p:cNvSpPr>
          <p:nvPr/>
        </p:nvSpPr>
        <p:spPr bwMode="auto">
          <a:xfrm>
            <a:off x="323528" y="908720"/>
            <a:ext cx="3657600" cy="4648200"/>
          </a:xfrm>
          <a:prstGeom prst="rect">
            <a:avLst/>
          </a:prstGeom>
          <a:noFill/>
          <a:ln w="9525">
            <a:noFill/>
            <a:miter lim="800000"/>
            <a:headEnd/>
            <a:tailEnd/>
          </a:ln>
          <a:effectLst/>
        </p:spPr>
        <p:txBody>
          <a:bodyPr/>
          <a:lstStyle/>
          <a:p>
            <a:pPr marL="342900" indent="-342900" eaLnBrk="1" hangingPunct="1">
              <a:spcBef>
                <a:spcPct val="20000"/>
              </a:spcBef>
              <a:buClr>
                <a:srgbClr val="FFCC00"/>
              </a:buClr>
              <a:buFont typeface="Wingdings" pitchFamily="2" charset="2"/>
              <a:buChar char="s"/>
            </a:pPr>
            <a:r>
              <a:rPr lang="en-US" sz="2800" dirty="0"/>
              <a:t>360 degrees (</a:t>
            </a:r>
            <a:r>
              <a:rPr lang="en-US" sz="2800" dirty="0">
                <a:solidFill>
                  <a:srgbClr val="FF3E0D"/>
                </a:solidFill>
              </a:rPr>
              <a:t>360</a:t>
            </a:r>
            <a:r>
              <a:rPr lang="en-US" sz="2800" baseline="30000" dirty="0">
                <a:solidFill>
                  <a:srgbClr val="FF3E0D"/>
                </a:solidFill>
              </a:rPr>
              <a:t>o</a:t>
            </a:r>
            <a:r>
              <a:rPr lang="en-US" sz="2800" dirty="0"/>
              <a:t>) in a circle</a:t>
            </a:r>
          </a:p>
          <a:p>
            <a:pPr marL="342900" indent="-342900" eaLnBrk="1" hangingPunct="1">
              <a:spcBef>
                <a:spcPct val="20000"/>
              </a:spcBef>
              <a:buClr>
                <a:srgbClr val="FFCC00"/>
              </a:buClr>
              <a:buFont typeface="Wingdings" pitchFamily="2" charset="2"/>
              <a:buNone/>
            </a:pPr>
            <a:endParaRPr lang="en-US" sz="2800" dirty="0"/>
          </a:p>
          <a:p>
            <a:pPr marL="342900" indent="-342900" eaLnBrk="1" hangingPunct="1">
              <a:spcBef>
                <a:spcPct val="20000"/>
              </a:spcBef>
              <a:buClr>
                <a:srgbClr val="FFCC00"/>
              </a:buClr>
              <a:buFont typeface="Wingdings" pitchFamily="2" charset="2"/>
              <a:buChar char="s"/>
            </a:pPr>
            <a:r>
              <a:rPr lang="en-US" sz="2800" dirty="0"/>
              <a:t>60 </a:t>
            </a:r>
            <a:r>
              <a:rPr lang="en-US" sz="2800" dirty="0" smtClean="0"/>
              <a:t>arc minutes </a:t>
            </a:r>
            <a:r>
              <a:rPr lang="en-US" sz="2800" dirty="0"/>
              <a:t>(</a:t>
            </a:r>
            <a:r>
              <a:rPr lang="en-US" sz="2800" dirty="0">
                <a:solidFill>
                  <a:srgbClr val="FF3E0D"/>
                </a:solidFill>
              </a:rPr>
              <a:t>60’</a:t>
            </a:r>
            <a:r>
              <a:rPr lang="en-US" sz="2800" dirty="0"/>
              <a:t>) in a degree</a:t>
            </a:r>
          </a:p>
          <a:p>
            <a:pPr marL="342900" indent="-342900" eaLnBrk="1" hangingPunct="1">
              <a:spcBef>
                <a:spcPct val="20000"/>
              </a:spcBef>
              <a:buClr>
                <a:srgbClr val="FFCC00"/>
              </a:buClr>
              <a:buFont typeface="Wingdings" pitchFamily="2" charset="2"/>
              <a:buNone/>
            </a:pPr>
            <a:endParaRPr lang="en-US" sz="2800" dirty="0"/>
          </a:p>
          <a:p>
            <a:pPr marL="342900" indent="-342900" eaLnBrk="1" hangingPunct="1">
              <a:spcBef>
                <a:spcPct val="20000"/>
              </a:spcBef>
              <a:buClr>
                <a:srgbClr val="FFCC00"/>
              </a:buClr>
              <a:buFont typeface="Wingdings" pitchFamily="2" charset="2"/>
              <a:buChar char="s"/>
            </a:pPr>
            <a:r>
              <a:rPr lang="en-US" sz="2800" dirty="0"/>
              <a:t>60 </a:t>
            </a:r>
            <a:r>
              <a:rPr lang="en-US" sz="2800" dirty="0" smtClean="0"/>
              <a:t>arc seconds </a:t>
            </a:r>
            <a:r>
              <a:rPr lang="en-US" sz="2800" dirty="0"/>
              <a:t>(</a:t>
            </a:r>
            <a:r>
              <a:rPr lang="en-US" sz="2800" dirty="0">
                <a:solidFill>
                  <a:srgbClr val="FF3E0D"/>
                </a:solidFill>
              </a:rPr>
              <a:t>60”</a:t>
            </a:r>
            <a:r>
              <a:rPr lang="en-US" sz="2800" dirty="0"/>
              <a:t>) in an </a:t>
            </a:r>
            <a:r>
              <a:rPr lang="en-US" sz="2800" dirty="0" smtClean="0"/>
              <a:t>arcminute</a:t>
            </a:r>
          </a:p>
          <a:p>
            <a:pPr marL="342900" indent="-342900" eaLnBrk="1" hangingPunct="1">
              <a:spcBef>
                <a:spcPct val="20000"/>
              </a:spcBef>
              <a:buClr>
                <a:srgbClr val="FFCC00"/>
              </a:buClr>
              <a:buFont typeface="Wingdings" pitchFamily="2" charset="2"/>
              <a:buChar char="s"/>
            </a:pPr>
            <a:r>
              <a:rPr lang="en-US" sz="2800" dirty="0" smtClean="0"/>
              <a:t>(so 3600 arc seconds in a degree!)</a:t>
            </a:r>
            <a:endParaRPr lang="en-US" sz="2800" dirty="0"/>
          </a:p>
        </p:txBody>
      </p:sp>
      <p:pic>
        <p:nvPicPr>
          <p:cNvPr id="100357" name="Picture 1029" descr="FG01_MP01"/>
          <p:cNvPicPr>
            <a:picLocks noChangeAspect="1" noChangeArrowheads="1"/>
          </p:cNvPicPr>
          <p:nvPr/>
        </p:nvPicPr>
        <p:blipFill>
          <a:blip r:embed="rId3" cstate="print"/>
          <a:srcRect l="15999" t="667" r="15999" b="667"/>
          <a:stretch>
            <a:fillRect/>
          </a:stretch>
        </p:blipFill>
        <p:spPr bwMode="auto">
          <a:xfrm>
            <a:off x="4103688" y="1066800"/>
            <a:ext cx="5040312" cy="5486400"/>
          </a:xfrm>
          <a:prstGeom prst="rect">
            <a:avLst/>
          </a:prstGeom>
          <a:noFill/>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Rectangle 2"/>
          <p:cNvSpPr>
            <a:spLocks noGrp="1" noChangeArrowheads="1"/>
          </p:cNvSpPr>
          <p:nvPr>
            <p:ph type="title"/>
          </p:nvPr>
        </p:nvSpPr>
        <p:spPr>
          <a:xfrm>
            <a:off x="323850" y="304800"/>
            <a:ext cx="8569325" cy="1143000"/>
          </a:xfrm>
        </p:spPr>
        <p:txBody>
          <a:bodyPr/>
          <a:lstStyle/>
          <a:p>
            <a:r>
              <a:rPr lang="en-US">
                <a:solidFill>
                  <a:srgbClr val="FFFF00"/>
                </a:solidFill>
              </a:rPr>
              <a:t>1 parsec = 3.086 X 10</a:t>
            </a:r>
            <a:r>
              <a:rPr lang="en-US" baseline="30000">
                <a:solidFill>
                  <a:srgbClr val="FFFF00"/>
                </a:solidFill>
              </a:rPr>
              <a:t>16</a:t>
            </a:r>
            <a:r>
              <a:rPr lang="en-US">
                <a:solidFill>
                  <a:srgbClr val="FFFF00"/>
                </a:solidFill>
              </a:rPr>
              <a:t> metres</a:t>
            </a:r>
          </a:p>
        </p:txBody>
      </p:sp>
      <p:sp>
        <p:nvSpPr>
          <p:cNvPr id="5" name="Date Placeholder 2"/>
          <p:cNvSpPr>
            <a:spLocks noGrp="1"/>
          </p:cNvSpPr>
          <p:nvPr>
            <p:ph type="dt" sz="half" idx="10"/>
          </p:nvPr>
        </p:nvSpPr>
        <p:spPr/>
        <p:txBody>
          <a:bodyPr/>
          <a:lstStyle/>
          <a:p>
            <a:endParaRPr lang="en-US"/>
          </a:p>
        </p:txBody>
      </p:sp>
      <p:sp>
        <p:nvSpPr>
          <p:cNvPr id="6" name="Footer Placeholder 3"/>
          <p:cNvSpPr>
            <a:spLocks noGrp="1"/>
          </p:cNvSpPr>
          <p:nvPr>
            <p:ph type="ftr" sz="quarter" idx="11"/>
          </p:nvPr>
        </p:nvSpPr>
        <p:spPr/>
        <p:txBody>
          <a:bodyPr/>
          <a:lstStyle/>
          <a:p>
            <a:endParaRPr lang="en-US"/>
          </a:p>
        </p:txBody>
      </p:sp>
      <p:sp>
        <p:nvSpPr>
          <p:cNvPr id="102404" name="Rectangle 4"/>
          <p:cNvSpPr>
            <a:spLocks noChangeArrowheads="1"/>
          </p:cNvSpPr>
          <p:nvPr/>
        </p:nvSpPr>
        <p:spPr bwMode="auto">
          <a:xfrm>
            <a:off x="5292080" y="1557338"/>
            <a:ext cx="3394720" cy="3962400"/>
          </a:xfrm>
          <a:prstGeom prst="rect">
            <a:avLst/>
          </a:prstGeom>
          <a:noFill/>
          <a:ln w="9525">
            <a:noFill/>
            <a:miter lim="800000"/>
            <a:headEnd/>
            <a:tailEnd/>
          </a:ln>
          <a:effectLst/>
        </p:spPr>
        <p:txBody>
          <a:bodyPr/>
          <a:lstStyle/>
          <a:p>
            <a:pPr marL="342900" indent="-342900" eaLnBrk="1" hangingPunct="1">
              <a:spcBef>
                <a:spcPct val="20000"/>
              </a:spcBef>
              <a:buClr>
                <a:srgbClr val="FFCC00"/>
              </a:buClr>
              <a:buFont typeface="Wingdings" pitchFamily="2" charset="2"/>
              <a:buChar char="s"/>
            </a:pPr>
            <a:r>
              <a:rPr lang="en-US" sz="3200" dirty="0"/>
              <a:t>Nearest Star</a:t>
            </a:r>
          </a:p>
          <a:p>
            <a:pPr marL="342900" indent="-342900" eaLnBrk="1" hangingPunct="1">
              <a:spcBef>
                <a:spcPct val="20000"/>
              </a:spcBef>
              <a:buClr>
                <a:srgbClr val="FFCC00"/>
              </a:buClr>
              <a:buFont typeface="Wingdings" pitchFamily="2" charset="2"/>
              <a:buNone/>
            </a:pPr>
            <a:r>
              <a:rPr lang="en-US" sz="3200" dirty="0">
                <a:solidFill>
                  <a:srgbClr val="FF3E0D"/>
                </a:solidFill>
              </a:rPr>
              <a:t>     1.3 pc</a:t>
            </a:r>
            <a:endParaRPr lang="en-US" sz="3200" dirty="0">
              <a:solidFill>
                <a:srgbClr val="6699FF"/>
              </a:solidFill>
            </a:endParaRPr>
          </a:p>
          <a:p>
            <a:pPr marL="342900" indent="-342900" eaLnBrk="1" hangingPunct="1">
              <a:spcBef>
                <a:spcPct val="20000"/>
              </a:spcBef>
              <a:buClr>
                <a:srgbClr val="FFCC00"/>
              </a:buClr>
              <a:buFont typeface="Wingdings" pitchFamily="2" charset="2"/>
              <a:buNone/>
            </a:pPr>
            <a:endParaRPr lang="en-US" sz="3200" dirty="0">
              <a:solidFill>
                <a:srgbClr val="6699FF"/>
              </a:solidFill>
            </a:endParaRPr>
          </a:p>
          <a:p>
            <a:pPr marL="342900" indent="-342900" eaLnBrk="1" hangingPunct="1">
              <a:spcBef>
                <a:spcPct val="20000"/>
              </a:spcBef>
              <a:buClr>
                <a:srgbClr val="FFCC00"/>
              </a:buClr>
              <a:buFont typeface="Wingdings" pitchFamily="2" charset="2"/>
              <a:buNone/>
            </a:pPr>
            <a:r>
              <a:rPr lang="en-US" sz="3200" dirty="0"/>
              <a:t>(206,000 times further than the Earth is from the Sun)</a:t>
            </a:r>
          </a:p>
        </p:txBody>
      </p:sp>
      <p:pic>
        <p:nvPicPr>
          <p:cNvPr id="102405" name="Picture 5" descr="NEARSTAR"/>
          <p:cNvPicPr>
            <a:picLocks noChangeAspect="1" noChangeArrowheads="1"/>
          </p:cNvPicPr>
          <p:nvPr/>
        </p:nvPicPr>
        <p:blipFill>
          <a:blip r:embed="rId3" cstate="print"/>
          <a:srcRect/>
          <a:stretch>
            <a:fillRect/>
          </a:stretch>
        </p:blipFill>
        <p:spPr bwMode="auto">
          <a:xfrm>
            <a:off x="838200" y="1524000"/>
            <a:ext cx="4343400" cy="4133850"/>
          </a:xfrm>
          <a:prstGeom prst="rect">
            <a:avLst/>
          </a:prstGeom>
          <a:noFill/>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Measuring Distances</a:t>
            </a:r>
            <a:endParaRPr lang="en-CA" dirty="0"/>
          </a:p>
        </p:txBody>
      </p:sp>
      <p:sp>
        <p:nvSpPr>
          <p:cNvPr id="5" name="Content Placeholder 4"/>
          <p:cNvSpPr>
            <a:spLocks noGrp="1"/>
          </p:cNvSpPr>
          <p:nvPr>
            <p:ph idx="1"/>
          </p:nvPr>
        </p:nvSpPr>
        <p:spPr/>
        <p:txBody>
          <a:bodyPr/>
          <a:lstStyle/>
          <a:p>
            <a:r>
              <a:rPr lang="en-CA" dirty="0" smtClean="0"/>
              <a:t>Ok, but how do we know distances to the stars?</a:t>
            </a:r>
          </a:p>
          <a:p>
            <a:r>
              <a:rPr lang="en-CA" dirty="0" smtClean="0"/>
              <a:t>There are few different methods.</a:t>
            </a:r>
          </a:p>
          <a:p>
            <a:pPr lvl="1"/>
            <a:r>
              <a:rPr lang="en-CA" dirty="0" smtClean="0"/>
              <a:t>Parallax.</a:t>
            </a:r>
          </a:p>
          <a:p>
            <a:pPr lvl="1"/>
            <a:r>
              <a:rPr lang="en-CA" dirty="0" smtClean="0"/>
              <a:t>Spectroscopic Parallax</a:t>
            </a:r>
          </a:p>
          <a:p>
            <a:pPr lvl="1"/>
            <a:r>
              <a:rPr lang="en-CA" dirty="0" smtClean="0"/>
              <a:t>Using a “standard candle”.</a:t>
            </a:r>
          </a:p>
        </p:txBody>
      </p:sp>
      <p:sp>
        <p:nvSpPr>
          <p:cNvPr id="3" name="Date Placeholder 2"/>
          <p:cNvSpPr>
            <a:spLocks noGrp="1"/>
          </p:cNvSpPr>
          <p:nvPr>
            <p:ph type="dt" sz="half" idx="10"/>
          </p:nvPr>
        </p:nvSpPr>
        <p:spPr/>
        <p:txBody>
          <a:bodyPr/>
          <a:lstStyle/>
          <a:p>
            <a:endParaRPr lang="en-US"/>
          </a:p>
        </p:txBody>
      </p:sp>
      <p:sp>
        <p:nvSpPr>
          <p:cNvPr id="4" name="Footer Placeholder 3"/>
          <p:cNvSpPr>
            <a:spLocks noGrp="1"/>
          </p:cNvSpPr>
          <p:nvPr>
            <p:ph type="ftr" sz="quarter" idx="11"/>
          </p:nvPr>
        </p:nvSpPr>
        <p:spPr/>
        <p:txBody>
          <a:bodyPr/>
          <a:lstStyle/>
          <a:p>
            <a:endParaRPr lang="en-US"/>
          </a:p>
        </p:txBody>
      </p:sp>
    </p:spTree>
    <p:extLst>
      <p:ext uri="{BB962C8B-B14F-4D97-AF65-F5344CB8AC3E}">
        <p14:creationId xmlns:p14="http://schemas.microsoft.com/office/powerpoint/2010/main" val="311600766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Parallax.</a:t>
            </a:r>
            <a:endParaRPr lang="en-US" dirty="0"/>
          </a:p>
        </p:txBody>
      </p:sp>
      <p:sp>
        <p:nvSpPr>
          <p:cNvPr id="5" name="Content Placeholder 4"/>
          <p:cNvSpPr>
            <a:spLocks noGrp="1"/>
          </p:cNvSpPr>
          <p:nvPr>
            <p:ph idx="1"/>
          </p:nvPr>
        </p:nvSpPr>
        <p:spPr/>
        <p:txBody>
          <a:bodyPr>
            <a:normAutofit fontScale="70000" lnSpcReduction="20000"/>
          </a:bodyPr>
          <a:lstStyle/>
          <a:p>
            <a:r>
              <a:rPr lang="en-US" dirty="0" smtClean="0"/>
              <a:t>Parallax uses the motion of the Earth around the sun to determine the distance to </a:t>
            </a:r>
            <a:r>
              <a:rPr lang="en-US" dirty="0" smtClean="0"/>
              <a:t>distant stars. This is very similar to how our brains use two eyes to estimate distance to objects.</a:t>
            </a:r>
          </a:p>
          <a:p>
            <a:r>
              <a:rPr lang="en-US" dirty="0" smtClean="0"/>
              <a:t>Ever </a:t>
            </a:r>
            <a:r>
              <a:rPr lang="en-US" dirty="0" smtClean="0"/>
              <a:t>noticed how if you are driving in a car, objects that are really far away (like the moon or mountains?) don’t really seem to move relative to you, but objects that are close (like </a:t>
            </a:r>
            <a:r>
              <a:rPr lang="en-US" dirty="0" smtClean="0"/>
              <a:t>trees or lamp posts) </a:t>
            </a:r>
            <a:r>
              <a:rPr lang="en-US" dirty="0" smtClean="0"/>
              <a:t>seem to move?</a:t>
            </a:r>
          </a:p>
          <a:p>
            <a:r>
              <a:rPr lang="en-US" dirty="0" smtClean="0"/>
              <a:t>Hold </a:t>
            </a:r>
            <a:r>
              <a:rPr lang="en-US" dirty="0" smtClean="0"/>
              <a:t>a finger out in front of your face, and look at it through one eye (with the other eye closed) comparing it’s location to a distant object (picture on the wall or something out the window).  Now close that eye and open the other.  See how your finger seems to move?</a:t>
            </a:r>
          </a:p>
          <a:p>
            <a:r>
              <a:rPr lang="en-US" dirty="0" smtClean="0"/>
              <a:t>Parallax uses this to measure the distance to stars.</a:t>
            </a:r>
          </a:p>
          <a:p>
            <a:r>
              <a:rPr lang="en-US" dirty="0" smtClean="0"/>
              <a:t>It works b/c the earth orbits the sun, allowing us to make measurements of angles to objects from two different locations.</a:t>
            </a:r>
          </a:p>
          <a:p>
            <a:endParaRPr lang="en-US" dirty="0"/>
          </a:p>
        </p:txBody>
      </p:sp>
      <p:sp>
        <p:nvSpPr>
          <p:cNvPr id="3" name="Date Placeholder 2"/>
          <p:cNvSpPr>
            <a:spLocks noGrp="1"/>
          </p:cNvSpPr>
          <p:nvPr>
            <p:ph type="dt" sz="half" idx="10"/>
          </p:nvPr>
        </p:nvSpPr>
        <p:spPr/>
        <p:txBody>
          <a:bodyPr/>
          <a:lstStyle/>
          <a:p>
            <a:endParaRPr lang="en-US"/>
          </a:p>
        </p:txBody>
      </p:sp>
      <p:sp>
        <p:nvSpPr>
          <p:cNvPr id="4" name="Footer Placeholder 3"/>
          <p:cNvSpPr>
            <a:spLocks noGrp="1"/>
          </p:cNvSpPr>
          <p:nvPr>
            <p:ph type="ftr" sz="quarter" idx="11"/>
          </p:nvPr>
        </p:nvSpPr>
        <p:spPr/>
        <p:txBody>
          <a:bodyPr/>
          <a:lstStyle/>
          <a:p>
            <a:endParaRPr lang="en-US"/>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etro">
  <a:themeElements>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Metro">
      <a:majorFont>
        <a:latin typeface="Consolas"/>
        <a:ea typeface=""/>
        <a:cs typeface=""/>
        <a:font script="Jpan" typeface="HG丸ｺﾞｼｯｸM-PRO"/>
        <a:font script="Hang" typeface="HY중고딕"/>
        <a:font script="Hans" typeface="华文楷体"/>
        <a:font script="Hant" typeface="新細明體"/>
        <a:font script="Arab" typeface="Tahoma"/>
        <a:font script="Hebr" typeface="Levenim MT"/>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orbel"/>
        <a:ea typeface=""/>
        <a:cs typeface=""/>
        <a:font script="Jpan" typeface="HGｺﾞｼｯｸM"/>
        <a:font script="Hang" typeface="맑은 고딕"/>
        <a:font script="Hans" typeface="宋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Metro">
      <a:fillStyleLst>
        <a:solidFill>
          <a:schemeClr val="phClr"/>
        </a:solidFill>
        <a:gradFill rotWithShape="1">
          <a:gsLst>
            <a:gs pos="0">
              <a:schemeClr val="phClr">
                <a:tint val="25000"/>
                <a:satMod val="125000"/>
              </a:schemeClr>
            </a:gs>
            <a:gs pos="40000">
              <a:schemeClr val="phClr">
                <a:tint val="55000"/>
                <a:satMod val="130000"/>
              </a:schemeClr>
            </a:gs>
            <a:gs pos="50000">
              <a:schemeClr val="phClr">
                <a:tint val="59000"/>
                <a:satMod val="130000"/>
              </a:schemeClr>
            </a:gs>
            <a:gs pos="65000">
              <a:schemeClr val="phClr">
                <a:tint val="55000"/>
                <a:satMod val="130000"/>
              </a:schemeClr>
            </a:gs>
            <a:gs pos="100000">
              <a:schemeClr val="phClr">
                <a:tint val="20000"/>
                <a:satMod val="125000"/>
              </a:schemeClr>
            </a:gs>
          </a:gsLst>
          <a:lin ang="5400000" scaled="0"/>
        </a:gradFill>
        <a:gradFill rotWithShape="1">
          <a:gsLst>
            <a:gs pos="0">
              <a:schemeClr val="phClr">
                <a:tint val="48000"/>
                <a:satMod val="138000"/>
              </a:schemeClr>
            </a:gs>
            <a:gs pos="25000">
              <a:schemeClr val="phClr">
                <a:tint val="85000"/>
              </a:schemeClr>
            </a:gs>
            <a:gs pos="40000">
              <a:schemeClr val="phClr">
                <a:tint val="92000"/>
              </a:schemeClr>
            </a:gs>
            <a:gs pos="50000">
              <a:schemeClr val="phClr">
                <a:tint val="93000"/>
              </a:schemeClr>
            </a:gs>
            <a:gs pos="60000">
              <a:schemeClr val="phClr">
                <a:tint val="92000"/>
              </a:schemeClr>
            </a:gs>
            <a:gs pos="75000">
              <a:schemeClr val="phClr">
                <a:tint val="83000"/>
                <a:satMod val="108000"/>
              </a:schemeClr>
            </a:gs>
            <a:gs pos="100000">
              <a:schemeClr val="phClr">
                <a:tint val="48000"/>
                <a:satMod val="150000"/>
              </a:schemeClr>
            </a:gs>
          </a:gsLst>
          <a:lin ang="5400000" scaled="0"/>
        </a:gradFill>
      </a:fillStyleLst>
      <a:lnStyleLst>
        <a:ln w="12000" cap="flat" cmpd="sng" algn="ctr">
          <a:solidFill>
            <a:schemeClr val="phClr"/>
          </a:solidFill>
          <a:prstDash val="solid"/>
        </a:ln>
        <a:ln w="19050" cap="flat" cmpd="sng" algn="ctr">
          <a:solidFill>
            <a:schemeClr val="phClr"/>
          </a:solidFill>
          <a:prstDash val="solid"/>
        </a:ln>
        <a:ln w="38100" cap="flat" cmpd="sng" algn="ctr">
          <a:solidFill>
            <a:schemeClr val="phClr"/>
          </a:solidFill>
          <a:prstDash val="solid"/>
        </a:ln>
      </a:lnStyleLst>
      <a:effectStyleLst>
        <a:effectStyle>
          <a:effectLst>
            <a:glow rad="63500">
              <a:schemeClr val="phClr">
                <a:alpha val="45000"/>
                <a:satMod val="120000"/>
              </a:schemeClr>
            </a:glow>
          </a:effectLst>
        </a:effectStyle>
        <a:effectStyle>
          <a:effectLst>
            <a:glow rad="63500">
              <a:schemeClr val="phClr">
                <a:alpha val="45000"/>
                <a:satMod val="120000"/>
              </a:schemeClr>
            </a:glow>
          </a:effectLst>
          <a:scene3d>
            <a:camera prst="orthographicFront" fov="0">
              <a:rot lat="0" lon="0" rev="0"/>
            </a:camera>
            <a:lightRig rig="brightRoom" dir="tl">
              <a:rot lat="0" lon="0" rev="8700000"/>
            </a:lightRig>
          </a:scene3d>
          <a:sp3d>
            <a:bevelT w="0" h="0"/>
            <a:contourClr>
              <a:schemeClr val="phClr">
                <a:tint val="70000"/>
              </a:schemeClr>
            </a:contourClr>
          </a:sp3d>
        </a:effectStyle>
        <a:effectStyle>
          <a:effectLst>
            <a:glow rad="101500">
              <a:schemeClr val="phClr">
                <a:alpha val="42000"/>
                <a:satMod val="120000"/>
              </a:schemeClr>
            </a:glow>
          </a:effectLst>
          <a:scene3d>
            <a:camera prst="orthographicFront" fov="0">
              <a:rot lat="0" lon="0" rev="0"/>
            </a:camera>
            <a:lightRig rig="glow" dir="t">
              <a:rot lat="0" lon="0" rev="4800000"/>
            </a:lightRig>
          </a:scene3d>
          <a:sp3d prstMaterial="powder">
            <a:bevelT w="50800" h="50800"/>
            <a:contourClr>
              <a:schemeClr val="phClr"/>
            </a:contourClr>
          </a:sp3d>
        </a:effectStyle>
      </a:effectStyleLst>
      <a:bgFillStyleLst>
        <a:solidFill>
          <a:schemeClr val="phClr"/>
        </a:solidFill>
        <a:gradFill rotWithShape="1">
          <a:gsLst>
            <a:gs pos="0">
              <a:schemeClr val="bg1">
                <a:shade val="100000"/>
                <a:satMod val="150000"/>
              </a:schemeClr>
            </a:gs>
            <a:gs pos="65000">
              <a:schemeClr val="bg1">
                <a:shade val="90000"/>
                <a:satMod val="375000"/>
              </a:schemeClr>
            </a:gs>
            <a:gs pos="100000">
              <a:schemeClr val="phClr">
                <a:tint val="88000"/>
                <a:satMod val="400000"/>
              </a:schemeClr>
            </a:gs>
          </a:gsLst>
          <a:lin ang="5400000" scaled="0"/>
        </a:gradFill>
        <a:blipFill>
          <a:blip xmlns:r="http://schemas.openxmlformats.org/officeDocument/2006/relationships" r:embed="rId1">
            <a:duotone>
              <a:schemeClr val="phClr">
                <a:shade val="40000"/>
                <a:satMod val="180000"/>
              </a:schemeClr>
              <a:schemeClr val="phClr">
                <a:tint val="90000"/>
                <a:satMod val="200000"/>
              </a:schemeClr>
            </a:duotone>
          </a:blip>
          <a:tile tx="0" ty="0" sx="80000" sy="80000" flip="none" algn="tl"/>
        </a:blipFill>
      </a:bgFillStyleLst>
    </a:fmtScheme>
  </a:themeElements>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9629</TotalTime>
  <Words>1526</Words>
  <Application>Microsoft Office PowerPoint</Application>
  <PresentationFormat>On-screen Show (4:3)</PresentationFormat>
  <Paragraphs>134</Paragraphs>
  <Slides>21</Slides>
  <Notes>5</Notes>
  <HiddenSlides>0</HiddenSlides>
  <MMClips>0</MMClips>
  <ScaleCrop>false</ScaleCrop>
  <HeadingPairs>
    <vt:vector size="8" baseType="variant">
      <vt:variant>
        <vt:lpstr>Fonts Used</vt:lpstr>
      </vt:variant>
      <vt:variant>
        <vt:i4>9</vt:i4>
      </vt:variant>
      <vt:variant>
        <vt:lpstr>Theme</vt:lpstr>
      </vt:variant>
      <vt:variant>
        <vt:i4>1</vt:i4>
      </vt:variant>
      <vt:variant>
        <vt:lpstr>Embedded OLE Servers</vt:lpstr>
      </vt:variant>
      <vt:variant>
        <vt:i4>2</vt:i4>
      </vt:variant>
      <vt:variant>
        <vt:lpstr>Slide Titles</vt:lpstr>
      </vt:variant>
      <vt:variant>
        <vt:i4>21</vt:i4>
      </vt:variant>
    </vt:vector>
  </HeadingPairs>
  <TitlesOfParts>
    <vt:vector size="33" baseType="lpstr">
      <vt:lpstr>ＭＳ Ｐゴシック</vt:lpstr>
      <vt:lpstr>Arial</vt:lpstr>
      <vt:lpstr>Calibri</vt:lpstr>
      <vt:lpstr>Consolas</vt:lpstr>
      <vt:lpstr>Corbel</vt:lpstr>
      <vt:lpstr>Tahoma</vt:lpstr>
      <vt:lpstr>Wingdings</vt:lpstr>
      <vt:lpstr>Wingdings 2</vt:lpstr>
      <vt:lpstr>Wingdings 3</vt:lpstr>
      <vt:lpstr>Metro</vt:lpstr>
      <vt:lpstr>Equação</vt:lpstr>
      <vt:lpstr>Equation</vt:lpstr>
      <vt:lpstr>Option D: Lesson 5</vt:lpstr>
      <vt:lpstr>Astronomical distances</vt:lpstr>
      <vt:lpstr>Astronomical distances</vt:lpstr>
      <vt:lpstr>Astronomical distances</vt:lpstr>
      <vt:lpstr>Mathematical Aside…</vt:lpstr>
      <vt:lpstr>Angular sizes</vt:lpstr>
      <vt:lpstr>1 parsec = 3.086 X 1016 metres</vt:lpstr>
      <vt:lpstr>Measuring Distances</vt:lpstr>
      <vt:lpstr>Parallax.</vt:lpstr>
      <vt:lpstr>Parallax</vt:lpstr>
      <vt:lpstr>Parallax</vt:lpstr>
      <vt:lpstr>Parallax</vt:lpstr>
      <vt:lpstr>Parallax</vt:lpstr>
      <vt:lpstr>Parallax has its limits</vt:lpstr>
      <vt:lpstr>Limits of Parallax</vt:lpstr>
      <vt:lpstr>Spectroscopic Parallax and Standard Candles</vt:lpstr>
      <vt:lpstr>Spectroscopic Parallax</vt:lpstr>
      <vt:lpstr>Cepheid Variables and The Standard Candle</vt:lpstr>
      <vt:lpstr>Standard Candles</vt:lpstr>
      <vt:lpstr>Cepheid Variables AGAIN!</vt:lpstr>
      <vt:lpstr>Distance measurement – Spectroscopic parallax (review) method (up to 10 Mpc)</vt:lpstr>
    </vt:vector>
  </TitlesOfParts>
  <Company>M M</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ASTROPHYSICS  UNIVERSE</dc:title>
  <dc:creator>JDO</dc:creator>
  <cp:lastModifiedBy>Aquila</cp:lastModifiedBy>
  <cp:revision>110</cp:revision>
  <dcterms:created xsi:type="dcterms:W3CDTF">2006-05-19T03:21:10Z</dcterms:created>
  <dcterms:modified xsi:type="dcterms:W3CDTF">2016-03-21T22:22:22Z</dcterms:modified>
</cp:coreProperties>
</file>